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6" r:id="rId2"/>
    <p:sldId id="663" r:id="rId3"/>
    <p:sldId id="602" r:id="rId4"/>
    <p:sldId id="636" r:id="rId5"/>
    <p:sldId id="638" r:id="rId6"/>
    <p:sldId id="639" r:id="rId7"/>
    <p:sldId id="657" r:id="rId8"/>
    <p:sldId id="664" r:id="rId9"/>
    <p:sldId id="562" r:id="rId10"/>
    <p:sldId id="532" r:id="rId11"/>
    <p:sldId id="533" r:id="rId12"/>
    <p:sldId id="534" r:id="rId13"/>
    <p:sldId id="539" r:id="rId14"/>
    <p:sldId id="543" r:id="rId15"/>
    <p:sldId id="546" r:id="rId16"/>
    <p:sldId id="545" r:id="rId17"/>
    <p:sldId id="547" r:id="rId18"/>
    <p:sldId id="574" r:id="rId19"/>
    <p:sldId id="634" r:id="rId20"/>
    <p:sldId id="649" r:id="rId21"/>
    <p:sldId id="647" r:id="rId22"/>
    <p:sldId id="646" r:id="rId23"/>
    <p:sldId id="502" r:id="rId24"/>
    <p:sldId id="659" r:id="rId25"/>
    <p:sldId id="665" r:id="rId26"/>
    <p:sldId id="668" r:id="rId27"/>
    <p:sldId id="667" r:id="rId28"/>
    <p:sldId id="594" r:id="rId29"/>
    <p:sldId id="669" r:id="rId30"/>
    <p:sldId id="597" r:id="rId31"/>
    <p:sldId id="544" r:id="rId32"/>
    <p:sldId id="621" r:id="rId33"/>
    <p:sldId id="622" r:id="rId34"/>
    <p:sldId id="666" r:id="rId35"/>
    <p:sldId id="652" r:id="rId36"/>
    <p:sldId id="662" r:id="rId37"/>
    <p:sldId id="660" r:id="rId38"/>
    <p:sldId id="573" r:id="rId3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63"/>
            <p14:sldId id="602"/>
            <p14:sldId id="636"/>
            <p14:sldId id="638"/>
            <p14:sldId id="639"/>
          </p14:sldIdLst>
        </p14:section>
        <p14:section name="Differentiable optimization" id="{C7306BE4-C0D8-DC4B-B568-6A6714D80F3C}">
          <p14:sldIdLst>
            <p14:sldId id="657"/>
            <p14:sldId id="664"/>
            <p14:sldId id="562"/>
            <p14:sldId id="532"/>
            <p14:sldId id="533"/>
            <p14:sldId id="534"/>
            <p14:sldId id="539"/>
            <p14:sldId id="543"/>
            <p14:sldId id="546"/>
            <p14:sldId id="545"/>
            <p14:sldId id="547"/>
            <p14:sldId id="574"/>
            <p14:sldId id="634"/>
            <p14:sldId id="649"/>
            <p14:sldId id="647"/>
            <p14:sldId id="646"/>
            <p14:sldId id="502"/>
          </p14:sldIdLst>
        </p14:section>
        <p14:section name="Amortized optimization" id="{AAD18691-7884-A44B-8B1A-4B6DF4405707}">
          <p14:sldIdLst>
            <p14:sldId id="659"/>
            <p14:sldId id="665"/>
            <p14:sldId id="668"/>
            <p14:sldId id="667"/>
            <p14:sldId id="594"/>
            <p14:sldId id="669"/>
            <p14:sldId id="597"/>
            <p14:sldId id="544"/>
            <p14:sldId id="621"/>
            <p14:sldId id="622"/>
            <p14:sldId id="666"/>
          </p14:sldIdLst>
        </p14:section>
        <p14:section name="End" id="{61800D78-AB4D-6E4F-8B58-E300BE55D945}">
          <p14:sldIdLst>
            <p14:sldId id="652"/>
            <p14:sldId id="662"/>
            <p14:sldId id="660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648"/>
    <a:srgbClr val="98202C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79"/>
    <p:restoredTop sz="95739"/>
  </p:normalViewPr>
  <p:slideViewPr>
    <p:cSldViewPr snapToGrid="0" snapToObjects="1">
      <p:cViewPr varScale="1">
        <p:scale>
          <a:sx n="85" d="100"/>
          <a:sy n="85" d="100"/>
        </p:scale>
        <p:origin x="176" y="1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2/13/23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9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0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47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6.emf"/><Relationship Id="rId7" Type="http://schemas.openxmlformats.org/officeDocument/2006/relationships/image" Target="../media/image69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10" Type="http://schemas.openxmlformats.org/officeDocument/2006/relationships/image" Target="../media/image74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69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68.jp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10" Type="http://schemas.openxmlformats.org/officeDocument/2006/relationships/image" Target="../media/image67.jpg"/><Relationship Id="rId4" Type="http://schemas.openxmlformats.org/officeDocument/2006/relationships/image" Target="../media/image70.emf"/><Relationship Id="rId9" Type="http://schemas.openxmlformats.org/officeDocument/2006/relationships/image" Target="../media/image82.png"/><Relationship Id="rId1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0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94.em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6.08707" TargetMode="External"/><Relationship Id="rId13" Type="http://schemas.openxmlformats.org/officeDocument/2006/relationships/hyperlink" Target="https://arxiv.org/abs/2207.09442" TargetMode="External"/><Relationship Id="rId18" Type="http://schemas.openxmlformats.org/officeDocument/2006/relationships/image" Target="../media/image1.emf"/><Relationship Id="rId3" Type="http://schemas.openxmlformats.org/officeDocument/2006/relationships/hyperlink" Target="https://arxiv.org/abs/1703.00443" TargetMode="External"/><Relationship Id="rId7" Type="http://schemas.openxmlformats.org/officeDocument/2006/relationships/hyperlink" Target="https://github.com/bamos/thesis" TargetMode="External"/><Relationship Id="rId12" Type="http://schemas.openxmlformats.org/officeDocument/2006/relationships/hyperlink" Target="https://arxiv.org/abs/2008.12775" TargetMode="External"/><Relationship Id="rId17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arxiv.org/abs/2202.0066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s.nips.cc/paper/9152-differentiable-convex-optimization-layers" TargetMode="External"/><Relationship Id="rId11" Type="http://schemas.openxmlformats.org/officeDocument/2006/relationships/hyperlink" Target="https://arxiv.org/abs/2105.02343" TargetMode="External"/><Relationship Id="rId5" Type="http://schemas.openxmlformats.org/officeDocument/2006/relationships/hyperlink" Target="Differentiable%20MPC%20for%20End-to-end%20Planning%20and%20Control" TargetMode="External"/><Relationship Id="rId15" Type="http://schemas.openxmlformats.org/officeDocument/2006/relationships/hyperlink" Target="https://arxiv.org/abs/2210.12153" TargetMode="External"/><Relationship Id="rId10" Type="http://schemas.openxmlformats.org/officeDocument/2006/relationships/hyperlink" Target="https://arxiv.org/abs/1909.12830" TargetMode="External"/><Relationship Id="rId4" Type="http://schemas.openxmlformats.org/officeDocument/2006/relationships/hyperlink" Target="http://papers.nips.cc/paper/7132-task-based-end-to-end-model-learning-in-stochastic-optimization" TargetMode="External"/><Relationship Id="rId9" Type="http://schemas.openxmlformats.org/officeDocument/2006/relationships/hyperlink" Target="https://arxiv.org/abs/1910.01727" TargetMode="External"/><Relationship Id="rId14" Type="http://schemas.openxmlformats.org/officeDocument/2006/relationships/hyperlink" Target="https://arxiv.org/abs/2206.052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31706" y="271267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ReLU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/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blipFill>
                <a:blip r:embed="rId2"/>
                <a:stretch>
                  <a:fillRect l="-804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/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max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{0,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1C16A33-532B-784C-BD96-008E8BA8E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65" y="1737123"/>
            <a:ext cx="6491818" cy="4327878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249908" y="2728999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3C9CD14-1247-2B41-B234-3A66349CA292}"/>
              </a:ext>
            </a:extLst>
          </p:cNvPr>
          <p:cNvSpPr txBox="1">
            <a:spLocks/>
          </p:cNvSpPr>
          <p:nvPr/>
        </p:nvSpPr>
        <p:spPr>
          <a:xfrm>
            <a:off x="2959100" y="1179826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CAEFF-539B-DA46-8304-0E12E44A781B}"/>
              </a:ext>
            </a:extLst>
          </p:cNvPr>
          <p:cNvCxnSpPr>
            <a:cxnSpLocks/>
          </p:cNvCxnSpPr>
          <p:nvPr/>
        </p:nvCxnSpPr>
        <p:spPr>
          <a:xfrm>
            <a:off x="9563563" y="1805116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E507BF-1B58-1C5A-D713-101F6EBC5D98}"/>
              </a:ext>
            </a:extLst>
          </p:cNvPr>
          <p:cNvCxnSpPr>
            <a:cxnSpLocks/>
          </p:cNvCxnSpPr>
          <p:nvPr/>
        </p:nvCxnSpPr>
        <p:spPr>
          <a:xfrm flipV="1">
            <a:off x="5486400" y="3826412"/>
            <a:ext cx="858129" cy="281354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CF210-17A3-8508-8781-82BCA6D84C04}"/>
              </a:ext>
            </a:extLst>
          </p:cNvPr>
          <p:cNvCxnSpPr>
            <a:cxnSpLocks/>
          </p:cNvCxnSpPr>
          <p:nvPr/>
        </p:nvCxnSpPr>
        <p:spPr>
          <a:xfrm>
            <a:off x="5205046" y="4977618"/>
            <a:ext cx="890954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A32D008-9919-3432-6CB0-BEBF158EDD10}"/>
              </a:ext>
            </a:extLst>
          </p:cNvPr>
          <p:cNvSpPr txBox="1">
            <a:spLocks/>
          </p:cNvSpPr>
          <p:nvPr/>
        </p:nvSpPr>
        <p:spPr>
          <a:xfrm>
            <a:off x="2571641" y="1059025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41969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414621" y="3009918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/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 {−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blipFill>
                <a:blip r:embed="rId2"/>
                <a:stretch>
                  <a:fillRect r="-73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/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  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blipFill>
                <a:blip r:embed="rId3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F70E072-9FC8-9347-8D40-F3D6DF8EB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56" y="1731979"/>
            <a:ext cx="6390617" cy="4260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9569F-8AB8-1544-B6FA-356FBF39BD98}"/>
              </a:ext>
            </a:extLst>
          </p:cNvPr>
          <p:cNvCxnSpPr>
            <a:cxnSpLocks/>
          </p:cNvCxnSpPr>
          <p:nvPr/>
        </p:nvCxnSpPr>
        <p:spPr>
          <a:xfrm>
            <a:off x="9282209" y="178159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/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blipFill>
                <a:blip r:embed="rId5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BEFFC9C-765F-00E2-FEA0-B04B016F8A16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D75805-A764-D181-D410-4C9A8EF540FD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117892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softargmax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3065881" y="2958825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/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/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138919-E582-4B4B-9F0F-871D4E940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327" y="1986278"/>
            <a:ext cx="4705738" cy="3569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457200" rtl="0" eaLnBrk="1" latinLnBrk="0" hangingPunct="1">
                  <a:defRPr sz="12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Contours of the e</a:t>
                </a:r>
                <a:r>
                  <a:rPr lang="en-US" sz="1600" b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ntropy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over the simplex</a:t>
                </a:r>
              </a:p>
            </p:txBody>
          </p:sp>
        </mc:Choice>
        <mc:Fallback xmlns="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/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entropy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blipFill>
                <a:blip r:embed="rId6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502266B-59EA-51A0-6B39-1482705015A8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31FC58-9CC1-0416-8E22-F70800095C1F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246431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3A5-2755-D848-88F3-020D70D8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generalize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3B0E-C935-3842-A049-4CC1B1D89B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E764-D78D-EC42-AF91-C9F10895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EAD5-7076-8944-A001-DB1D3C6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13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82179-9019-3508-E657-CAC7BFF26A95}"/>
              </a:ext>
            </a:extLst>
          </p:cNvPr>
          <p:cNvSpPr txBox="1">
            <a:spLocks/>
          </p:cNvSpPr>
          <p:nvPr/>
        </p:nvSpPr>
        <p:spPr>
          <a:xfrm>
            <a:off x="762000" y="377877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Derivatives and backpropagation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1FC951-B19C-F344-25F0-8177BCBB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4738927"/>
            <a:ext cx="11418279" cy="1933992"/>
          </a:xfrm>
        </p:spPr>
        <p:txBody>
          <a:bodyPr>
            <a:normAutofit/>
          </a:bodyPr>
          <a:lstStyle/>
          <a:p>
            <a:r>
              <a:rPr lang="en-US" dirty="0"/>
              <a:t>For learning, we </a:t>
            </a:r>
            <a:r>
              <a:rPr lang="en-US" b="1" dirty="0">
                <a:cs typeface="Helvetica Neue" panose="02000503000000020004" pitchFamily="2" charset="0"/>
              </a:rPr>
              <a:t>differentiate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backpropagate </a:t>
            </a:r>
            <a:r>
              <a:rPr lang="en-US" dirty="0"/>
              <a:t>through these layers — </a:t>
            </a: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</a:p>
          <a:p>
            <a:endParaRPr lang="en-US" b="1" dirty="0">
              <a:cs typeface="Helvetica Neue" panose="02000503000000020004" pitchFamily="2" charset="0"/>
            </a:endParaRPr>
          </a:p>
          <a:p>
            <a:r>
              <a:rPr lang="en-US" dirty="0"/>
              <a:t>Easy if the optimization problem has an </a:t>
            </a:r>
            <a:r>
              <a:rPr lang="en-US" b="1" dirty="0">
                <a:cs typeface="Helvetica Neue" panose="02000503000000020004" pitchFamily="2" charset="0"/>
              </a:rPr>
              <a:t>explicit, closed-form solution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(often standard differentiation)</a:t>
            </a:r>
          </a:p>
          <a:p>
            <a:endParaRPr lang="en-US" dirty="0"/>
          </a:p>
          <a:p>
            <a:r>
              <a:rPr lang="en-US" dirty="0"/>
              <a:t>Otherwise, need to use </a:t>
            </a:r>
            <a:r>
              <a:rPr lang="en-US" b="1" dirty="0">
                <a:cs typeface="Helvetica Neue" panose="02000503000000020004" pitchFamily="2" charset="0"/>
              </a:rPr>
              <a:t>implicit differentiation,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which is also used for sensitivity analysis</a:t>
            </a:r>
            <a:endParaRPr lang="en-US" b="1" dirty="0">
              <a:cs typeface="Helvetica Neue" panose="0200050300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88ABD-9D7D-F033-5D10-9CA45B9FF14A}"/>
              </a:ext>
            </a:extLst>
          </p:cNvPr>
          <p:cNvGrpSpPr/>
          <p:nvPr/>
        </p:nvGrpSpPr>
        <p:grpSpPr>
          <a:xfrm>
            <a:off x="2343391" y="1364197"/>
            <a:ext cx="7524071" cy="2912152"/>
            <a:chOff x="2489910" y="2231333"/>
            <a:chExt cx="7524071" cy="291215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97B26C9-06C6-4D65-4748-1ECF3DDAB67C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23F59B-BF55-D8C7-0E64-82F3643B3756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8F9DAB-E30A-E01C-1889-6560725C04F2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B31FB61-FFC5-58D5-D1BA-932C51A50D11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B7084B-F2FB-ED6A-906A-59B191360388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C5827F7-2C3B-9E94-2311-6E0F109E05E3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43246E-11F3-E62A-BBB8-C83FEDE524BE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2CDAE737-E2A8-01FD-D622-A8247F3CB004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0A7B42A-55DF-5B75-6DD7-D911439298D3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7CA685-F373-D599-64F0-E1BD62CC9F86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D750EC5-7ECA-0CEF-FDED-1C68540F2DBC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54CD1402-8E85-26B4-A220-8EA60F5580BF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484A88E-BC96-2108-39CF-6CF8895D8BF2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E5DBB652-9049-D2D7-4EDE-FD4A3BD6D33D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79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quadratic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b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b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4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602636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KKT Optimality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2EC5CE-4BDF-5FED-24DF-58BE7EFD2E0E}"/>
              </a:ext>
            </a:extLst>
          </p:cNvPr>
          <p:cNvSpPr txBox="1">
            <a:spLocks/>
          </p:cNvSpPr>
          <p:nvPr/>
        </p:nvSpPr>
        <p:spPr>
          <a:xfrm>
            <a:off x="1881171" y="112104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OptNet: Differentiable Optimization as a Layer in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and Kolter, ICML 2017.</a:t>
            </a:r>
          </a:p>
        </p:txBody>
      </p:sp>
    </p:spTree>
    <p:extLst>
      <p:ext uri="{BB962C8B-B14F-4D97-AF65-F5344CB8AC3E}">
        <p14:creationId xmlns:p14="http://schemas.microsoft.com/office/powerpoint/2010/main" val="45708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convex conic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blipFill>
                <a:blip r:embed="rId3"/>
                <a:stretch>
                  <a:fillRect t="-13333" b="-2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2540866" y="29681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2551926" y="47890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704956" y="3819734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Conic Optimality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E77B-9174-7B5C-0D10-8F153DEF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169" y="1878790"/>
            <a:ext cx="1614246" cy="200842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99903F0-3F2F-6B15-517E-5A47133FB5CC}"/>
              </a:ext>
            </a:extLst>
          </p:cNvPr>
          <p:cNvSpPr txBox="1">
            <a:spLocks/>
          </p:cNvSpPr>
          <p:nvPr/>
        </p:nvSpPr>
        <p:spPr>
          <a:xfrm>
            <a:off x="1811123" y="1128781"/>
            <a:ext cx="8459046" cy="653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7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Differentiating through a cone program.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 et al., 2019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  <a:p>
            <a:pPr>
              <a:spcBef>
                <a:spcPts val="0"/>
              </a:spcBef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</p:spPr>
            <p:txBody>
              <a:bodyPr>
                <a:norm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Second-order</a:t>
                </a:r>
                <a: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(Lorentz):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  <a:blipFill>
                <a:blip r:embed="rId5"/>
                <a:stretch>
                  <a:fillRect l="-481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ACB928DD-E87C-6E2E-F55A-FBA9DA28D1F9}"/>
              </a:ext>
            </a:extLst>
          </p:cNvPr>
          <p:cNvSpPr/>
          <p:nvPr/>
        </p:nvSpPr>
        <p:spPr>
          <a:xfrm>
            <a:off x="5394576" y="1878790"/>
            <a:ext cx="569394" cy="1918441"/>
          </a:xfrm>
          <a:prstGeom prst="leftBrace">
            <a:avLst>
              <a:gd name="adj1" fmla="val 8333"/>
              <a:gd name="adj2" fmla="val 351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0413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the softmax to soft and differentiable top-k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16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5470" y="3176695"/>
            <a:ext cx="2921928" cy="276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341AF-2C9C-9B49-B566-183C3E183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7" y="2959957"/>
            <a:ext cx="3799058" cy="328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9896" y="3164949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0≤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501116" y="1862487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7B6634-6513-BE4E-0B2C-D4B25CC5FB8B}"/>
              </a:ext>
            </a:extLst>
          </p:cNvPr>
          <p:cNvSpPr txBox="1">
            <a:spLocks/>
          </p:cNvSpPr>
          <p:nvPr/>
        </p:nvSpPr>
        <p:spPr>
          <a:xfrm>
            <a:off x="393896" y="6022476"/>
            <a:ext cx="4346916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Contours of the e</a:t>
            </a:r>
            <a:r>
              <a:rPr lang="en-US" sz="16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ntropy penalties</a:t>
            </a:r>
            <a:endParaRPr lang="en-US" sz="16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BF15CD9-D666-5E7E-8FB8-55C1119635A0}"/>
              </a:ext>
            </a:extLst>
          </p:cNvPr>
          <p:cNvSpPr txBox="1">
            <a:spLocks/>
          </p:cNvSpPr>
          <p:nvPr/>
        </p:nvSpPr>
        <p:spPr>
          <a:xfrm>
            <a:off x="1866209" y="104732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Limited multi-label projection layer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/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11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blipFill>
                <a:blip r:embed="rId7"/>
                <a:stretch>
                  <a:fillRect t="-95238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990BAD5-D6FF-7DC6-9054-404C615C6AAB}"/>
              </a:ext>
            </a:extLst>
          </p:cNvPr>
          <p:cNvSpPr/>
          <p:nvPr/>
        </p:nvSpPr>
        <p:spPr>
          <a:xfrm>
            <a:off x="9391426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65BE1-DFF4-EF95-582D-2CC09C5CC105}"/>
              </a:ext>
            </a:extLst>
          </p:cNvPr>
          <p:cNvSpPr/>
          <p:nvPr/>
        </p:nvSpPr>
        <p:spPr>
          <a:xfrm>
            <a:off x="4520225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Differentiable permutations, sorting and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</p:spPr>
            <p:txBody>
              <a:bodyPr/>
              <a:lstStyle/>
              <a:p>
                <a:r>
                  <a:rPr lang="en-US" b="1" dirty="0">
                    <a:cs typeface="Helvetica Neue" panose="02000503000000020004" pitchFamily="2" charset="0"/>
                  </a:rPr>
                  <a:t>Differentiable permutations and sorting </a:t>
                </a:r>
                <a:r>
                  <a:rPr lang="en-US" dirty="0">
                    <a:cs typeface="Helvetica Neue" panose="02000503000000020004" pitchFamily="2" charset="0"/>
                  </a:rPr>
                  <a:t>(Gumbel-</a:t>
                </a:r>
                <a:r>
                  <a:rPr lang="en-US" dirty="0" err="1">
                    <a:cs typeface="Helvetica Neue" panose="02000503000000020004" pitchFamily="2" charset="0"/>
                  </a:rPr>
                  <a:t>Sinkhorn</a:t>
                </a:r>
                <a:r>
                  <a:rPr lang="en-US" dirty="0">
                    <a:cs typeface="Helvetica Neue" panose="02000503000000020004" pitchFamily="2" charset="0"/>
                  </a:rPr>
                  <a:t>)</a:t>
                </a:r>
                <a:r>
                  <a:rPr lang="en-US" b="1" dirty="0"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>
                    <a:cs typeface="Helvetica Neue" panose="02000503000000020004" pitchFamily="2" charset="0"/>
                  </a:rPr>
                  <a:t>Birkhoff polytope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1" dirty="0"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  <a:blipFill>
                <a:blip r:embed="rId2"/>
                <a:stretch>
                  <a:fillRect l="-86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17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9C50-FBD9-444C-8B56-8E62443A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1880"/>
            <a:ext cx="5694717" cy="224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89888" b="-9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03E8395-CA9F-A547-AFE6-2D18971EEDF0}"/>
              </a:ext>
            </a:extLst>
          </p:cNvPr>
          <p:cNvSpPr txBox="1">
            <a:spLocks/>
          </p:cNvSpPr>
          <p:nvPr/>
        </p:nvSpPr>
        <p:spPr>
          <a:xfrm>
            <a:off x="268972" y="3741371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Differentiable SVMs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(MetaOptNet)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Differentiate the decision boundary w.r.t.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6C617-60B5-4F40-241E-9EAF0F2B7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10" y="1332912"/>
            <a:ext cx="4883990" cy="246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/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>
            <a:extLst>
              <a:ext uri="{FF2B5EF4-FFF2-40B4-BE49-F238E27FC236}">
                <a16:creationId xmlns:a16="http://schemas.microsoft.com/office/drawing/2014/main" id="{D7451FCD-A5FF-2C8D-C6B2-22097AA63DC7}"/>
              </a:ext>
            </a:extLst>
          </p:cNvPr>
          <p:cNvSpPr txBox="1">
            <a:spLocks/>
          </p:cNvSpPr>
          <p:nvPr/>
        </p:nvSpPr>
        <p:spPr>
          <a:xfrm>
            <a:off x="278554" y="3192540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latent permutations with Gumbel-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Sinkhorn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Mena et al., ICLR 2018.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6D254FC-63A0-7B33-F7E1-29951B2245A7}"/>
              </a:ext>
            </a:extLst>
          </p:cNvPr>
          <p:cNvSpPr txBox="1">
            <a:spLocks/>
          </p:cNvSpPr>
          <p:nvPr/>
        </p:nvSpPr>
        <p:spPr>
          <a:xfrm>
            <a:off x="278554" y="556263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Meta-learning with differentiable convex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Lee et al., CVPR 2019.</a:t>
            </a:r>
          </a:p>
        </p:txBody>
      </p:sp>
    </p:spTree>
    <p:extLst>
      <p:ext uri="{BB962C8B-B14F-4D97-AF65-F5344CB8AC3E}">
        <p14:creationId xmlns:p14="http://schemas.microsoft.com/office/powerpoint/2010/main" val="337168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9C3-9236-2371-3451-78D82411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8" y="274638"/>
            <a:ext cx="11963400" cy="1143000"/>
          </a:xfrm>
        </p:spPr>
        <p:txBody>
          <a:bodyPr>
            <a:normAutofit/>
          </a:bodyPr>
          <a:lstStyle/>
          <a:p>
            <a:r>
              <a:rPr lang="en-US" dirty="0"/>
              <a:t>Sensitivity and perturbation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Adjoint derivatives </a:t>
                </a:r>
                <a:r>
                  <a:rPr lang="en-US" dirty="0"/>
                  <a:t>for optimization problems have been studied for decades</a:t>
                </a:r>
              </a:p>
              <a:p>
                <a:r>
                  <a:rPr lang="en-US" dirty="0"/>
                  <a:t>We have focused on uses for learning, but also widely used for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 analysis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Logistic regression example</a:t>
                </a:r>
              </a:p>
              <a:p>
                <a:r>
                  <a:rPr lang="en-US" dirty="0"/>
                  <a:t>Find optimal decision boundary: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just a function </a:t>
                </a:r>
                <a:r>
                  <a:rPr lang="en-US" dirty="0"/>
                  <a:t>of the data</a:t>
                </a:r>
              </a:p>
              <a:p>
                <a:endParaRPr lang="en-US" dirty="0"/>
              </a:p>
              <a:p>
                <a:r>
                  <a:rPr lang="en-US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provide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</a:t>
                </a:r>
                <a:r>
                  <a:rPr lang="en-US" dirty="0"/>
                  <a:t> to the data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Show how much the data impacts the decision boundary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B722-80B3-C453-30C5-AC19FB45F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F464-03ED-8FE2-B5E9-A5797E98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133A-8BC7-2CAD-4C29-630BA53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18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/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blipFill>
                <a:blip r:embed="rId3"/>
                <a:stretch>
                  <a:fillRect l="-1119" t="-141818" r="-1866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CB5E4378-EC36-7BC9-C01B-13A8A7FE5A19}"/>
              </a:ext>
            </a:extLst>
          </p:cNvPr>
          <p:cNvSpPr txBox="1">
            <a:spLocks/>
          </p:cNvSpPr>
          <p:nvPr/>
        </p:nvSpPr>
        <p:spPr>
          <a:xfrm>
            <a:off x="1866745" y="117447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42023-9A14-DFD9-90C8-4C4D1B121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2453833"/>
            <a:ext cx="4780412" cy="34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4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E77-D97D-231D-111A-462F7750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04768" cy="1143000"/>
          </a:xfrm>
        </p:spPr>
        <p:txBody>
          <a:bodyPr>
            <a:normAutofit/>
          </a:bodyPr>
          <a:lstStyle/>
          <a:p>
            <a:r>
              <a:rPr lang="en-US" dirty="0"/>
              <a:t>Optimal control drives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228846-127E-B60B-A610-AC0FF2BA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334321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Setting: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deterministic, discrete-time system with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continuous state-action space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Widely deployed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over the past century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aviation, robotics, vehicles, HVAC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Often for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Markov decision process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but doesn’t have to be</a:t>
            </a: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real-world is non-convex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so are our controllers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in some cases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e.g., with quadratic cost/linear dynamics (LQR)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No learning necessary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we know the system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— just pure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0B8F4-0697-DF50-D577-F8E6E3C9D2FC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5D3CE1-85F3-EEDA-3C47-51224943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303F035-3522-002E-32F4-62CA381AE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id="{1958C6A7-EAFF-2AE7-3D09-591945DC0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9880" y="-106031"/>
            <a:ext cx="2339617" cy="259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blipFill>
                <a:blip r:embed="rId7"/>
                <a:stretch>
                  <a:fillRect t="-57931" b="-262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19B37E6-7813-F77D-0A50-49E515D2E0B8}"/>
              </a:ext>
            </a:extLst>
          </p:cNvPr>
          <p:cNvSpPr/>
          <p:nvPr/>
        </p:nvSpPr>
        <p:spPr>
          <a:xfrm>
            <a:off x="3428642" y="2469898"/>
            <a:ext cx="956094" cy="3625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C0B2EB-25AC-B443-83A5-92A19B065E63}"/>
              </a:ext>
            </a:extLst>
          </p:cNvPr>
          <p:cNvSpPr/>
          <p:nvPr/>
        </p:nvSpPr>
        <p:spPr>
          <a:xfrm>
            <a:off x="6116107" y="2478951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88AC25-9295-74C6-D4D3-E0C6829224BC}"/>
              </a:ext>
            </a:extLst>
          </p:cNvPr>
          <p:cNvSpPr/>
          <p:nvPr/>
        </p:nvSpPr>
        <p:spPr>
          <a:xfrm>
            <a:off x="531967" y="206636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BEC4D-37B0-0DAD-7011-FC536B36096D}"/>
              </a:ext>
            </a:extLst>
          </p:cNvPr>
          <p:cNvSpPr/>
          <p:nvPr/>
        </p:nvSpPr>
        <p:spPr>
          <a:xfrm>
            <a:off x="8086471" y="2482022"/>
            <a:ext cx="922126" cy="36253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8FC84D-19D6-99E8-E39B-343FB2015BFF}"/>
              </a:ext>
            </a:extLst>
          </p:cNvPr>
          <p:cNvSpPr/>
          <p:nvPr/>
        </p:nvSpPr>
        <p:spPr>
          <a:xfrm>
            <a:off x="4831819" y="2478951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22E63-57A9-B9F4-67D7-4A36F53FB1B6}"/>
              </a:ext>
            </a:extLst>
          </p:cNvPr>
          <p:cNvSpPr txBox="1"/>
          <p:nvPr/>
        </p:nvSpPr>
        <p:spPr>
          <a:xfrm>
            <a:off x="3557661" y="217252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202FC5-B9AA-BA40-ECAC-63C7D946BCB9}"/>
              </a:ext>
            </a:extLst>
          </p:cNvPr>
          <p:cNvSpPr txBox="1"/>
          <p:nvPr/>
        </p:nvSpPr>
        <p:spPr>
          <a:xfrm>
            <a:off x="6493869" y="217252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EEB32-2217-A878-F5A1-787D723DF928}"/>
              </a:ext>
            </a:extLst>
          </p:cNvPr>
          <p:cNvSpPr txBox="1"/>
          <p:nvPr/>
        </p:nvSpPr>
        <p:spPr>
          <a:xfrm>
            <a:off x="7984436" y="217252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D551FA-5449-454B-37BC-5A7518246987}"/>
              </a:ext>
            </a:extLst>
          </p:cNvPr>
          <p:cNvSpPr txBox="1"/>
          <p:nvPr/>
        </p:nvSpPr>
        <p:spPr>
          <a:xfrm>
            <a:off x="4804761" y="217252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blipFill>
                <a:blip r:embed="rId8"/>
                <a:stretch>
                  <a:fillRect l="-1802" t="-5882" r="-450" b="-88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50534087-7CEE-A311-2774-4AA2EA0D94F2}"/>
              </a:ext>
            </a:extLst>
          </p:cNvPr>
          <p:cNvSpPr txBox="1">
            <a:spLocks/>
          </p:cNvSpPr>
          <p:nvPr/>
        </p:nvSpPr>
        <p:spPr>
          <a:xfrm>
            <a:off x="590975" y="6259846"/>
            <a:ext cx="8987883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B. Amos et al., L4DC 2021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Nocturne: a driving benchmark for multi-agent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E. Vinitsky et al., NeurIPS Datasets and Benchmarks 2022</a:t>
            </a:r>
          </a:p>
        </p:txBody>
      </p:sp>
    </p:spTree>
    <p:extLst>
      <p:ext uri="{BB962C8B-B14F-4D97-AF65-F5344CB8AC3E}">
        <p14:creationId xmlns:p14="http://schemas.microsoft.com/office/powerpoint/2010/main" val="31504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16085"/>
          </a:xfrm>
        </p:spPr>
        <p:txBody>
          <a:bodyPr>
            <a:normAutofit/>
          </a:bodyPr>
          <a:lstStyle/>
          <a:p>
            <a:r>
              <a:rPr lang="en-US" i="1" dirty="0"/>
              <a:t>Optimization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Finds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  <a:p>
            <a:endParaRPr lang="en-US" b="1" dirty="0"/>
          </a:p>
          <a:p>
            <a:r>
              <a:rPr lang="en-US" b="1" dirty="0"/>
              <a:t>Focus: </a:t>
            </a:r>
            <a:r>
              <a:rPr lang="en-US" dirty="0"/>
              <a:t>parametric optimization problems that are </a:t>
            </a:r>
            <a:r>
              <a:rPr lang="en-US" b="1" dirty="0"/>
              <a:t>repeatedly solved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0564D4-9980-F776-B948-31C8E379CDE7}"/>
              </a:ext>
            </a:extLst>
          </p:cNvPr>
          <p:cNvGrpSpPr/>
          <p:nvPr/>
        </p:nvGrpSpPr>
        <p:grpSpPr>
          <a:xfrm>
            <a:off x="2753371" y="3490970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919562-0214-C597-C4E1-FA9B26EBCD5E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0262BCB8-3883-FE25-7B27-176E0D6464CB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2D5ED5A5-2C1F-FF98-7876-1BADF92C4E4D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18577E6F-6951-1B74-D231-05D5E4E7CADB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C36E2530-3ACD-47DF-993B-AA97AAB14241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39B0A0-839E-4FDD-61B4-1B0A0AC2A779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A0693796-983B-5C4F-919A-40E4FE8C1AD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8782F-D7E5-60B8-2882-851C8628CFC2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EEE715-CDB9-C22C-FF0F-CB782DE3850D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7217D2-ED4C-F507-BB8A-7986CE4D752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D09FE8-5131-E6C8-C255-3C1D3FDAE6B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80CB3A9-1875-BF60-97BB-EEC0A94DF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25" y="3199103"/>
            <a:ext cx="3073400" cy="229870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0CBF563-8B9F-1A3C-4D57-AED8379BE5D3}"/>
              </a:ext>
            </a:extLst>
          </p:cNvPr>
          <p:cNvSpPr/>
          <p:nvPr/>
        </p:nvSpPr>
        <p:spPr>
          <a:xfrm>
            <a:off x="2013857" y="4051748"/>
            <a:ext cx="744438" cy="507064"/>
          </a:xfrm>
          <a:prstGeom prst="rightArrow">
            <a:avLst>
              <a:gd name="adj1" fmla="val 41413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D92A7-EA13-42AA-DE4A-5747638A9D55}"/>
              </a:ext>
            </a:extLst>
          </p:cNvPr>
          <p:cNvGrpSpPr/>
          <p:nvPr/>
        </p:nvGrpSpPr>
        <p:grpSpPr>
          <a:xfrm>
            <a:off x="184517" y="3385534"/>
            <a:ext cx="1833253" cy="1904760"/>
            <a:chOff x="225738" y="3402285"/>
            <a:chExt cx="1833253" cy="1904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2135F7-37D8-A518-2B33-A4D83B0479D6}"/>
                </a:ext>
              </a:extLst>
            </p:cNvPr>
            <p:cNvGrpSpPr/>
            <p:nvPr/>
          </p:nvGrpSpPr>
          <p:grpSpPr>
            <a:xfrm>
              <a:off x="225738" y="3402285"/>
              <a:ext cx="1833253" cy="1904760"/>
              <a:chOff x="183551" y="3394089"/>
              <a:chExt cx="1833253" cy="1904760"/>
            </a:xfrm>
          </p:grpSpPr>
          <p:pic>
            <p:nvPicPr>
              <p:cNvPr id="24" name="Picture 23" descr="3D globe with cloud cover">
                <a:extLst>
                  <a:ext uri="{FF2B5EF4-FFF2-40B4-BE49-F238E27FC236}">
                    <a16:creationId xmlns:a16="http://schemas.microsoft.com/office/drawing/2014/main" id="{6B3F51EF-D8CA-9A31-9364-65D9431F6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551" y="3394089"/>
                <a:ext cx="1833253" cy="1904760"/>
              </a:xfrm>
              <a:prstGeom prst="rect">
                <a:avLst/>
              </a:prstGeom>
            </p:spPr>
          </p:pic>
          <p:pic>
            <p:nvPicPr>
              <p:cNvPr id="27" name="Graphic 26" descr="Robot Hand with solid fill">
                <a:extLst>
                  <a:ext uri="{FF2B5EF4-FFF2-40B4-BE49-F238E27FC236}">
                    <a16:creationId xmlns:a16="http://schemas.microsoft.com/office/drawing/2014/main" id="{5938C786-2295-D7F7-1647-F5FF2BBA5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561" y="3642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Robot with solid fill">
                <a:extLst>
                  <a:ext uri="{FF2B5EF4-FFF2-40B4-BE49-F238E27FC236}">
                    <a16:creationId xmlns:a16="http://schemas.microsoft.com/office/drawing/2014/main" id="{0B137951-8DFE-0779-33EF-69D72DA5F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35093" y="359730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phic 33" descr="Monitor with solid fill">
              <a:extLst>
                <a:ext uri="{FF2B5EF4-FFF2-40B4-BE49-F238E27FC236}">
                  <a16:creationId xmlns:a16="http://schemas.microsoft.com/office/drawing/2014/main" id="{E87B88F0-9E0B-4C7E-02C4-A1E2DD5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574" y="435533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83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A6D3C79-2F2A-2B62-878A-2AE5D7550560}"/>
              </a:ext>
            </a:extLst>
          </p:cNvPr>
          <p:cNvSpPr/>
          <p:nvPr/>
        </p:nvSpPr>
        <p:spPr>
          <a:xfrm>
            <a:off x="539646" y="4573784"/>
            <a:ext cx="1349116" cy="39020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D8E7-8F40-4F77-FC35-7AA696E6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98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Differentiable control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1F9CD63-39D5-CC72-BD52-25123A549E86}"/>
              </a:ext>
            </a:extLst>
          </p:cNvPr>
          <p:cNvSpPr/>
          <p:nvPr/>
        </p:nvSpPr>
        <p:spPr>
          <a:xfrm flipH="1">
            <a:off x="2551647" y="3213312"/>
            <a:ext cx="830086" cy="3182446"/>
          </a:xfrm>
          <a:prstGeom prst="arc">
            <a:avLst>
              <a:gd name="adj1" fmla="val 16262408"/>
              <a:gd name="adj2" fmla="val 5373965"/>
            </a:avLst>
          </a:prstGeom>
          <a:ln w="50800"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E916C21-ECDD-E21B-66A2-8638E98EB8D0}"/>
              </a:ext>
            </a:extLst>
          </p:cNvPr>
          <p:cNvSpPr txBox="1">
            <a:spLocks/>
          </p:cNvSpPr>
          <p:nvPr/>
        </p:nvSpPr>
        <p:spPr>
          <a:xfrm>
            <a:off x="-23974" y="4185936"/>
            <a:ext cx="2818747" cy="7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differentiable control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8AEF08B-79C9-47AB-BF1B-C5B0E3D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340687"/>
            <a:ext cx="10972800" cy="1066677"/>
          </a:xfrm>
        </p:spPr>
        <p:txBody>
          <a:bodyPr>
            <a:normAutofit/>
          </a:bodyPr>
          <a:lstStyle/>
          <a:p>
            <a:r>
              <a:rPr lang="en-US" dirty="0"/>
              <a:t>We can often measure the </a:t>
            </a:r>
            <a:r>
              <a:rPr lang="en-US" b="1" dirty="0"/>
              <a:t>downstream performance</a:t>
            </a:r>
            <a:r>
              <a:rPr lang="en-US" dirty="0"/>
              <a:t> induced by the controller</a:t>
            </a:r>
            <a:endParaRPr lang="en-US" b="1" dirty="0"/>
          </a:p>
          <a:p>
            <a:r>
              <a:rPr lang="en-US" b="1" dirty="0"/>
              <a:t>Idea: optimize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tune/learn)</a:t>
            </a:r>
            <a:r>
              <a:rPr lang="en-US" dirty="0"/>
              <a:t> the parameters for a </a:t>
            </a:r>
            <a:r>
              <a:rPr lang="en-US" b="1" dirty="0"/>
              <a:t>downstream performance metric</a:t>
            </a:r>
          </a:p>
          <a:p>
            <a:r>
              <a:rPr lang="en-US" dirty="0"/>
              <a:t>by </a:t>
            </a:r>
            <a:r>
              <a:rPr lang="en-US" b="1" dirty="0"/>
              <a:t>differentiating through the control optimization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57808-D25C-052A-6251-3200C04DCF2F}"/>
              </a:ext>
            </a:extLst>
          </p:cNvPr>
          <p:cNvCxnSpPr/>
          <p:nvPr/>
        </p:nvCxnSpPr>
        <p:spPr>
          <a:xfrm>
            <a:off x="574752" y="2452333"/>
            <a:ext cx="10972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/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Source Sans Pro" panose="020B0503030403020204" pitchFamily="34" charset="0"/>
                            <a:ea typeface="Source Sans Pro" panose="020B0503030403020204" pitchFamily="34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blipFill>
                <a:blip r:embed="rId4"/>
                <a:stretch>
                  <a:fillRect l="-29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29F05D6-6101-34AA-C566-FA2522C6D9CB}"/>
              </a:ext>
            </a:extLst>
          </p:cNvPr>
          <p:cNvSpPr/>
          <p:nvPr/>
        </p:nvSpPr>
        <p:spPr>
          <a:xfrm>
            <a:off x="5859443" y="4130566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60470-14E5-E609-CCFB-CEAFF73C3DB4}"/>
              </a:ext>
            </a:extLst>
          </p:cNvPr>
          <p:cNvSpPr/>
          <p:nvPr/>
        </p:nvSpPr>
        <p:spPr>
          <a:xfrm>
            <a:off x="8656955" y="4139619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C7B44F-BDB6-CCFE-8394-A850D566E810}"/>
              </a:ext>
            </a:extLst>
          </p:cNvPr>
          <p:cNvSpPr/>
          <p:nvPr/>
        </p:nvSpPr>
        <p:spPr>
          <a:xfrm>
            <a:off x="2900744" y="3748498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0D71CF-9E68-88E6-7076-CE937A5BC3F4}"/>
              </a:ext>
            </a:extLst>
          </p:cNvPr>
          <p:cNvSpPr/>
          <p:nvPr/>
        </p:nvSpPr>
        <p:spPr>
          <a:xfrm>
            <a:off x="10702039" y="4142690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5459E4-4D77-6953-B49E-E66803024323}"/>
              </a:ext>
            </a:extLst>
          </p:cNvPr>
          <p:cNvSpPr/>
          <p:nvPr/>
        </p:nvSpPr>
        <p:spPr>
          <a:xfrm>
            <a:off x="7372667" y="4139619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AD923-F436-C43A-F7ED-140F5B73A379}"/>
              </a:ext>
            </a:extLst>
          </p:cNvPr>
          <p:cNvSpPr txBox="1"/>
          <p:nvPr/>
        </p:nvSpPr>
        <p:spPr>
          <a:xfrm>
            <a:off x="6098509" y="3833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9C33A-6CC0-0313-35BA-B73DC6338416}"/>
              </a:ext>
            </a:extLst>
          </p:cNvPr>
          <p:cNvSpPr txBox="1"/>
          <p:nvPr/>
        </p:nvSpPr>
        <p:spPr>
          <a:xfrm>
            <a:off x="9034717" y="383318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54E25E-B81F-DF11-CA76-0A85E7043D46}"/>
              </a:ext>
            </a:extLst>
          </p:cNvPr>
          <p:cNvSpPr txBox="1"/>
          <p:nvPr/>
        </p:nvSpPr>
        <p:spPr>
          <a:xfrm>
            <a:off x="10525284" y="38331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700E9A-08C9-780F-34AA-243986D6F9F7}"/>
              </a:ext>
            </a:extLst>
          </p:cNvPr>
          <p:cNvSpPr txBox="1"/>
          <p:nvPr/>
        </p:nvSpPr>
        <p:spPr>
          <a:xfrm>
            <a:off x="7345609" y="383318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  <a:blipFill>
                <a:blip r:embed="rId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94D04E-27C3-1935-D578-DB7AD1151F5A}"/>
              </a:ext>
            </a:extLst>
          </p:cNvPr>
          <p:cNvCxnSpPr>
            <a:cxnSpLocks/>
          </p:cNvCxnSpPr>
          <p:nvPr/>
        </p:nvCxnSpPr>
        <p:spPr>
          <a:xfrm>
            <a:off x="3330582" y="3213312"/>
            <a:ext cx="0" cy="53518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AF9C3C-9082-2F44-1C1A-E99E0AB7899A}"/>
              </a:ext>
            </a:extLst>
          </p:cNvPr>
          <p:cNvCxnSpPr>
            <a:cxnSpLocks/>
          </p:cNvCxnSpPr>
          <p:nvPr/>
        </p:nvCxnSpPr>
        <p:spPr>
          <a:xfrm>
            <a:off x="3368440" y="4888919"/>
            <a:ext cx="0" cy="42426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3CFA4DC-8CF1-9879-04BB-8A7F355C17E6}"/>
              </a:ext>
            </a:extLst>
          </p:cNvPr>
          <p:cNvSpPr/>
          <p:nvPr/>
        </p:nvSpPr>
        <p:spPr>
          <a:xfrm>
            <a:off x="2897729" y="2830806"/>
            <a:ext cx="895431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BEB113-EED5-66DF-5372-B3813E63F0F0}"/>
              </a:ext>
            </a:extLst>
          </p:cNvPr>
          <p:cNvSpPr/>
          <p:nvPr/>
        </p:nvSpPr>
        <p:spPr>
          <a:xfrm>
            <a:off x="2919192" y="5292513"/>
            <a:ext cx="2021107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B51BCC5-2345-5CEF-4977-92D86601EE91}"/>
              </a:ext>
            </a:extLst>
          </p:cNvPr>
          <p:cNvSpPr txBox="1">
            <a:spLocks/>
          </p:cNvSpPr>
          <p:nvPr/>
        </p:nvSpPr>
        <p:spPr>
          <a:xfrm>
            <a:off x="3802858" y="2809017"/>
            <a:ext cx="4009953" cy="73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 </a:t>
            </a:r>
            <a:r>
              <a:rPr lang="en-US" b="1" dirty="0"/>
              <a:t>parameters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(design space of cost and model)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0CDF605-971A-0E33-5A1A-1EFAF7E695E4}"/>
              </a:ext>
            </a:extLst>
          </p:cNvPr>
          <p:cNvSpPr txBox="1">
            <a:spLocks/>
          </p:cNvSpPr>
          <p:nvPr/>
        </p:nvSpPr>
        <p:spPr>
          <a:xfrm>
            <a:off x="7949976" y="3355770"/>
            <a:ext cx="4009953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solve</a:t>
            </a:r>
            <a:r>
              <a:rPr lang="en-US"/>
              <a:t> control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70E79A-09FF-3E8C-DFC0-1C3082D8A389}"/>
              </a:ext>
            </a:extLst>
          </p:cNvPr>
          <p:cNvSpPr/>
          <p:nvPr/>
        </p:nvSpPr>
        <p:spPr>
          <a:xfrm>
            <a:off x="2943718" y="6220177"/>
            <a:ext cx="1253779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791B5D8-54DB-B034-1AE0-F0878C244756}"/>
              </a:ext>
            </a:extLst>
          </p:cNvPr>
          <p:cNvCxnSpPr>
            <a:cxnSpLocks/>
          </p:cNvCxnSpPr>
          <p:nvPr/>
        </p:nvCxnSpPr>
        <p:spPr>
          <a:xfrm>
            <a:off x="3355513" y="5696594"/>
            <a:ext cx="0" cy="429842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9B16DD1-D501-7C80-22D9-AD11E882C8A3}"/>
              </a:ext>
            </a:extLst>
          </p:cNvPr>
          <p:cNvSpPr txBox="1">
            <a:spLocks/>
          </p:cNvSpPr>
          <p:nvPr/>
        </p:nvSpPr>
        <p:spPr>
          <a:xfrm>
            <a:off x="4910101" y="5292610"/>
            <a:ext cx="445244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execute</a:t>
            </a:r>
            <a:r>
              <a:rPr lang="en-US"/>
              <a:t> control policy on the system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3B435DF-A4E6-36EA-7199-87702B11E63D}"/>
              </a:ext>
            </a:extLst>
          </p:cNvPr>
          <p:cNvSpPr txBox="1">
            <a:spLocks/>
          </p:cNvSpPr>
          <p:nvPr/>
        </p:nvSpPr>
        <p:spPr>
          <a:xfrm>
            <a:off x="4174955" y="6215382"/>
            <a:ext cx="652708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measure downstream performance </a:t>
            </a:r>
            <a:r>
              <a:rPr lang="en-US" dirty="0"/>
              <a:t>of the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blipFill>
                <a:blip r:embed="rId9"/>
                <a:stretch>
                  <a:fillRect l="-1794" t="-5714" b="-85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D54C1E94-7CE2-3063-2DA5-9BD6971AD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6" y="2560394"/>
            <a:ext cx="548517" cy="9863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468E9-5365-05F6-5F57-8F6930F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D54879-7851-87DC-5E6D-FC3E076D42F1}"/>
              </a:ext>
            </a:extLst>
          </p:cNvPr>
          <p:cNvSpPr txBox="1">
            <a:spLocks/>
          </p:cNvSpPr>
          <p:nvPr/>
        </p:nvSpPr>
        <p:spPr>
          <a:xfrm>
            <a:off x="1015020" y="1001961"/>
            <a:ext cx="10168796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NeurIPS 2018.       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5875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158775-2521-D400-CCAC-5CBDA52D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69" y="2395236"/>
            <a:ext cx="7942132" cy="173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23EAA-C81D-3482-2034-65BB9AF3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as a loss for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44CC-D689-1F53-55CD-F490659F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5453"/>
            <a:ext cx="10972800" cy="1384343"/>
          </a:xfrm>
        </p:spPr>
        <p:txBody>
          <a:bodyPr/>
          <a:lstStyle/>
          <a:p>
            <a:r>
              <a:rPr lang="en-US" dirty="0"/>
              <a:t>A model’s predictions may be used in a </a:t>
            </a:r>
            <a:r>
              <a:rPr lang="en-US" b="1" dirty="0"/>
              <a:t>downstream optimization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scheduling)</a:t>
            </a:r>
          </a:p>
          <a:p>
            <a:r>
              <a:rPr lang="en-US" b="1" dirty="0"/>
              <a:t>Challenge: models are inaccurate </a:t>
            </a:r>
            <a:r>
              <a:rPr lang="en-US" dirty="0"/>
              <a:t>and </a:t>
            </a:r>
            <a:r>
              <a:rPr lang="en-US" b="1" dirty="0"/>
              <a:t>not aware of how errors impact the downstream problem</a:t>
            </a:r>
          </a:p>
          <a:p>
            <a:r>
              <a:rPr lang="en-US" b="1" dirty="0"/>
              <a:t>Idea: </a:t>
            </a:r>
            <a:r>
              <a:rPr lang="en-US" dirty="0"/>
              <a:t>use the </a:t>
            </a:r>
            <a:r>
              <a:rPr lang="en-US" b="1" dirty="0"/>
              <a:t>downstream optimizer as a loss </a:t>
            </a:r>
            <a:r>
              <a:rPr lang="en-US" dirty="0"/>
              <a:t>for the model using differentiable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A42DD-B9EB-CD2C-5A2F-2E0A0EE2C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4637-39A2-C2A3-0005-67CBA3C0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6BCF9-8BE4-25DA-36CE-99A6512B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878C1E-3BB0-CDEF-9BF8-EEC426B3E460}"/>
              </a:ext>
            </a:extLst>
          </p:cNvPr>
          <p:cNvSpPr txBox="1">
            <a:spLocks/>
          </p:cNvSpPr>
          <p:nvPr/>
        </p:nvSpPr>
        <p:spPr>
          <a:xfrm>
            <a:off x="1852231" y="1049023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Task-based end-to-end model learning in stochastic optimization.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Donti, Amos, and Kolter, NeurIPS 2017.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E4F5B-6C49-C775-CB87-D429D818C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7" r="38013"/>
          <a:stretch/>
        </p:blipFill>
        <p:spPr>
          <a:xfrm>
            <a:off x="3159940" y="4110309"/>
            <a:ext cx="4817869" cy="1696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267AA-DDC0-40B2-8C4C-BFB33E4DD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71" y="5806455"/>
            <a:ext cx="5479432" cy="486589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F9B38C23-D3E9-1669-52C9-6EFEFB9B95CF}"/>
              </a:ext>
            </a:extLst>
          </p:cNvPr>
          <p:cNvSpPr/>
          <p:nvPr/>
        </p:nvSpPr>
        <p:spPr>
          <a:xfrm rot="16200000">
            <a:off x="5447321" y="1779190"/>
            <a:ext cx="243105" cy="48178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9F03-0F23-1A14-AB72-292DAF9D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8216-1C05-5403-02F9-2281027D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1214"/>
            <a:ext cx="11376752" cy="4525963"/>
          </a:xfrm>
        </p:spPr>
        <p:txBody>
          <a:bodyPr/>
          <a:lstStyle/>
          <a:p>
            <a:r>
              <a:rPr lang="en-US" b="1" dirty="0"/>
              <a:t>Manually: </a:t>
            </a:r>
            <a:r>
              <a:rPr lang="en-US" dirty="0"/>
              <a:t>unroll or implicitly differentiate the optimality conditions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(such as the KKT system)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original differentiable QP implementation was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~1k lines of code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make efficient</a:t>
            </a:r>
          </a:p>
          <a:p>
            <a:endParaRPr lang="en-US" b="1" dirty="0"/>
          </a:p>
          <a:p>
            <a:r>
              <a:rPr lang="en-US" b="1" dirty="0"/>
              <a:t>Use a software package</a:t>
            </a:r>
            <a:r>
              <a:rPr lang="en-US" dirty="0"/>
              <a:t> to prototype such as: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cvxpylayers</a:t>
            </a:r>
            <a:r>
              <a:rPr lang="en-US" dirty="0"/>
              <a:t>: differentiable convex optimization in CVXPY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[Agrawal*, Amos*, et al., NeurIPS 2019]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rgbClr val="4EB648"/>
                </a:solidFill>
              </a:rPr>
              <a:t>Implements a differentiable QP in ~10 lines 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Theseus</a:t>
            </a:r>
            <a:r>
              <a:rPr lang="en-US" dirty="0"/>
              <a:t>: differentiable non-linear least squares with a focus on robotics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[Pineda et al., NeurIPS 2022]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higher</a:t>
            </a:r>
            <a:r>
              <a:rPr lang="en-US" dirty="0"/>
              <a:t>: differentiable unrolled optimizers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Grefenstette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2019]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D6EB-1070-0E4F-7F67-226170F204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7030-C6EF-69E0-175B-7D5EEED5D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05E-FF09-E288-0E8B-520092FA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cvxpylayers logo">
            <a:extLst>
              <a:ext uri="{FF2B5EF4-FFF2-40B4-BE49-F238E27FC236}">
                <a16:creationId xmlns:a16="http://schemas.microsoft.com/office/drawing/2014/main" id="{A363B124-6B4E-8675-2F54-A88B846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7" y="4524631"/>
            <a:ext cx="5618736" cy="14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D83BDB-1FCE-B611-E30E-ED9BEBD3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0" y="3606780"/>
            <a:ext cx="4991075" cy="18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er logo">
            <a:extLst>
              <a:ext uri="{FF2B5EF4-FFF2-40B4-BE49-F238E27FC236}">
                <a16:creationId xmlns:a16="http://schemas.microsoft.com/office/drawing/2014/main" id="{50BCF14C-50D8-9391-028F-19DA8402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4" y="5085643"/>
            <a:ext cx="3621365" cy="10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CVXPY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23</a:t>
            </a:fld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E42F9-9486-9726-F707-266F6591C572}"/>
              </a:ext>
            </a:extLst>
          </p:cNvPr>
          <p:cNvGrpSpPr/>
          <p:nvPr/>
        </p:nvGrpSpPr>
        <p:grpSpPr>
          <a:xfrm>
            <a:off x="5501473" y="4757323"/>
            <a:ext cx="6563117" cy="1372236"/>
            <a:chOff x="5819102" y="4823733"/>
            <a:chExt cx="6245488" cy="130582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EF54EDC-2349-D24D-BA61-27C17538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02" y="5298205"/>
              <a:ext cx="6245488" cy="83135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B973C86-D453-E14F-B192-F84648D5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102" y="4823733"/>
              <a:ext cx="3365500" cy="469900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5498262" y="4311797"/>
            <a:ext cx="4127004" cy="445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Before: </a:t>
            </a:r>
            <a:r>
              <a:rPr lang="en-US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1k lines of code, </a:t>
            </a:r>
            <a:r>
              <a:rPr lang="en-US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now:</a:t>
            </a:r>
            <a:endParaRPr lang="en-US" dirty="0">
              <a:solidFill>
                <a:srgbClr val="98202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35DF1-6BE9-0E85-05BA-09D126C08936}"/>
              </a:ext>
            </a:extLst>
          </p:cNvPr>
          <p:cNvGrpSpPr/>
          <p:nvPr/>
        </p:nvGrpSpPr>
        <p:grpSpPr>
          <a:xfrm>
            <a:off x="580974" y="4245349"/>
            <a:ext cx="4536790" cy="2211189"/>
            <a:chOff x="926259" y="2256021"/>
            <a:chExt cx="4536790" cy="2211189"/>
          </a:xfrm>
        </p:grpSpPr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534B138C-8867-AD45-9701-BEF9A90ACC71}"/>
                </a:ext>
              </a:extLst>
            </p:cNvPr>
            <p:cNvSpPr/>
            <p:nvPr/>
          </p:nvSpPr>
          <p:spPr>
            <a:xfrm>
              <a:off x="926259" y="2285913"/>
              <a:ext cx="4526280" cy="1965960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7">
              <a:extLst>
                <a:ext uri="{FF2B5EF4-FFF2-40B4-BE49-F238E27FC236}">
                  <a16:creationId xmlns:a16="http://schemas.microsoft.com/office/drawing/2014/main" id="{1B39F553-BB64-F549-A754-D4ED55078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057" y="3759113"/>
              <a:ext cx="4507992" cy="18288"/>
            </a:xfrm>
            <a:prstGeom prst="line">
              <a:avLst/>
            </a:prstGeom>
            <a:ln w="38100"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     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  <a:p>
                  <a:pPr algn="ctr"/>
                  <a:r>
                    <a:rPr lang="en-US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Parameters/Submodules </a:t>
                  </a:r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</m:oMath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blipFill>
                  <a:blip r:embed="rId4"/>
                  <a:stretch>
                    <a:fillRect l="-575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ED73565-0AB1-097F-D479-AEAEAB29CC1F}"/>
              </a:ext>
            </a:extLst>
          </p:cNvPr>
          <p:cNvSpPr txBox="1">
            <a:spLocks/>
          </p:cNvSpPr>
          <p:nvPr/>
        </p:nvSpPr>
        <p:spPr>
          <a:xfrm>
            <a:off x="1866745" y="114411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2" descr="cvxpylayers logo">
            <a:extLst>
              <a:ext uri="{FF2B5EF4-FFF2-40B4-BE49-F238E27FC236}">
                <a16:creationId xmlns:a16="http://schemas.microsoft.com/office/drawing/2014/main" id="{EE2C0DCF-0FD4-CF34-3CAF-180E6FBF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07" y="1780384"/>
            <a:ext cx="6963941" cy="18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8210B3-2F27-9F54-DF95-DB0DFB5B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97" y="3522228"/>
            <a:ext cx="2992581" cy="5690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(Officially part of CVXPY!)</a:t>
            </a:r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Foundations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convex optimization layers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control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AEFF0-6A37-5DB2-C125-732A3FC68261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AC9DE9-B771-C52D-1D53-6FE2DBB9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EE1426-933C-D08C-BF2A-C34F47D42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74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FF03-91CE-845D-D0A4-CD390186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11234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Amortized optimization and learning to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E9B-65C7-A0A7-AF86-63CCA8881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Difficulty: </a:t>
            </a:r>
            <a:r>
              <a:rPr lang="en-US" dirty="0"/>
              <a:t>optimization is computationally expensive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Sometimes </a:t>
            </a:r>
            <a:r>
              <a:rPr lang="en-US" b="1" dirty="0"/>
              <a:t>solving once</a:t>
            </a:r>
            <a:r>
              <a:rPr lang="en-US" dirty="0"/>
              <a:t> may be difficult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Exasperated when </a:t>
            </a:r>
            <a:r>
              <a:rPr lang="en-US" b="1" dirty="0"/>
              <a:t>repeatedly</a:t>
            </a:r>
            <a:r>
              <a:rPr lang="en-US" dirty="0"/>
              <a:t> solving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e.g., as part of a differentiable optimization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Insight: optimal solutions share structure </a:t>
            </a:r>
            <a:r>
              <a:rPr lang="en-US" dirty="0"/>
              <a:t>and don’t live in isolation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Solution: </a:t>
            </a:r>
            <a:r>
              <a:rPr lang="en-US" dirty="0"/>
              <a:t>amortized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learning to optimize)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machine learning to uncover the shared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Create learning-augmented versions of classical optimization solvers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Far surpasses average or worst-case convergence rates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C3F6-7118-1A69-37B8-329C39FAE5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286BA-C9E6-B740-21EF-388435622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4C9CD-B96C-2BFF-F397-2729CCF2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38F6018-A627-58A0-6991-DBA3FB03198A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0006800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</p:spTree>
    <p:extLst>
      <p:ext uri="{BB962C8B-B14F-4D97-AF65-F5344CB8AC3E}">
        <p14:creationId xmlns:p14="http://schemas.microsoft.com/office/powerpoint/2010/main" val="3879216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B751-5477-0C0F-1ABB-44773A84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variational inference and VAEs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AC866-4B7C-B850-CFBF-FD2DD9C1C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1"/>
                <a:ext cx="11321143" cy="4525963"/>
              </a:xfrm>
            </p:spPr>
            <p:txBody>
              <a:bodyPr/>
              <a:lstStyle/>
              <a:p>
                <a:r>
                  <a:rPr lang="en-US" dirty="0"/>
                  <a:t>Given a VAE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can be done by solving the optimization problem</a:t>
                </a:r>
              </a:p>
              <a:p>
                <a:endParaRPr lang="en-US" dirty="0"/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where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VAEs amortize this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(along with other amortized variational inference methods) </a:t>
                </a:r>
                <a:r>
                  <a:rPr lang="en-US" dirty="0"/>
                  <a:t>and solve: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ELBO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AC866-4B7C-B850-CFBF-FD2DD9C1C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1"/>
                <a:ext cx="11321143" cy="4525963"/>
              </a:xfrm>
              <a:blipFill>
                <a:blip r:embed="rId2"/>
                <a:stretch>
                  <a:fillRect l="-561" t="-14006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2828E-AB05-E289-D926-E291B59024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51052-05C1-E83F-2AB5-C7EA67428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930B-BA93-2D8D-F450-EF4B08347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03BBEB-276B-244A-0814-3B2FF04A37C0}"/>
              </a:ext>
            </a:extLst>
          </p:cNvPr>
          <p:cNvGrpSpPr/>
          <p:nvPr/>
        </p:nvGrpSpPr>
        <p:grpSpPr>
          <a:xfrm>
            <a:off x="6270170" y="4930727"/>
            <a:ext cx="4512796" cy="1283457"/>
            <a:chOff x="6482642" y="5299803"/>
            <a:chExt cx="4512796" cy="12834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C9FD47-A326-5331-2D59-DD0340FB0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93639F-35F7-74F6-3F3C-851589184405}"/>
              </a:ext>
            </a:extLst>
          </p:cNvPr>
          <p:cNvGrpSpPr/>
          <p:nvPr/>
        </p:nvGrpSpPr>
        <p:grpSpPr>
          <a:xfrm>
            <a:off x="1196562" y="4876583"/>
            <a:ext cx="3608628" cy="1158539"/>
            <a:chOff x="6259450" y="4570155"/>
            <a:chExt cx="5764126" cy="1850555"/>
          </a:xfrm>
        </p:grpSpPr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FBFD080-0E79-10F7-78BF-B72230C20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EFE8755-DE49-53BA-3562-B3C9AFFCC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6" name="Picture 15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46C871FB-617F-CA23-CB59-79C78B241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80FD72-9343-E54C-0EAA-B19FA96343CF}"/>
              </a:ext>
            </a:extLst>
          </p:cNvPr>
          <p:cNvSpPr txBox="1"/>
          <p:nvPr/>
        </p:nvSpPr>
        <p:spPr>
          <a:xfrm>
            <a:off x="3042040" y="109021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Origin of the term “amortization”</a:t>
            </a:r>
          </a:p>
        </p:txBody>
      </p:sp>
    </p:spTree>
    <p:extLst>
      <p:ext uri="{BB962C8B-B14F-4D97-AF65-F5344CB8AC3E}">
        <p14:creationId xmlns:p14="http://schemas.microsoft.com/office/powerpoint/2010/main" val="143612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B531-9597-D6F7-0190-EC778ACD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Amortization, optimal control, and 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932CE-6874-E3AE-1BCA-ECD6A66ED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value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optimal control </a:t>
                </a:r>
                <a:r>
                  <a:rPr lang="en-US" dirty="0"/>
                  <a:t>finds the best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for a given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by solving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Almost every reinforcement learning method amortizes this optimization problem!</a:t>
                </a:r>
                <a:br>
                  <a:rPr lang="en-US" b="1" dirty="0"/>
                </a:b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932CE-6874-E3AE-1BCA-ECD6A66ED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4560-6639-F476-44A1-8DB7D64EEA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B9D3-9A25-0D69-5CCC-B3E2045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0ED7-9787-4643-58C1-69A51A15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1F088E0-D3A7-C563-686D-443E628FCCC2}"/>
              </a:ext>
            </a:extLst>
          </p:cNvPr>
          <p:cNvSpPr txBox="1">
            <a:spLocks/>
          </p:cNvSpPr>
          <p:nvPr/>
        </p:nvSpPr>
        <p:spPr>
          <a:xfrm>
            <a:off x="939735" y="1042121"/>
            <a:ext cx="11115631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DB132-E122-0D09-4C14-7324AD900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57"/>
          <a:stretch/>
        </p:blipFill>
        <p:spPr>
          <a:xfrm>
            <a:off x="7966219" y="4688067"/>
            <a:ext cx="4171854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01C89-4EF3-E2BB-BBEB-25987E704C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381875" y="4585399"/>
            <a:ext cx="7485169" cy="19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6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302C-F5E0-2857-BD16-92A2CDE2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 similarity between VAEs and RL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70CBF-8025-8603-290E-77A68CDB1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F168-9CB7-ABCB-67E3-7BEC707AF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BC0D-77C3-101F-CED9-4E876993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8447" y="1635804"/>
                <a:ext cx="5736236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Value gradient amortization in RL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8447" y="1635804"/>
                <a:ext cx="5736236" cy="4525963"/>
              </a:xfrm>
              <a:blipFill>
                <a:blip r:embed="rId3"/>
                <a:stretch>
                  <a:fillRect l="-1104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E344D2-E9AE-E163-BE2B-027D3CC183CD}"/>
              </a:ext>
            </a:extLst>
          </p:cNvPr>
          <p:cNvCxnSpPr>
            <a:cxnSpLocks/>
          </p:cNvCxnSpPr>
          <p:nvPr/>
        </p:nvCxnSpPr>
        <p:spPr>
          <a:xfrm flipV="1">
            <a:off x="6096000" y="1598952"/>
            <a:ext cx="0" cy="4756773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8D590-7173-B6E1-1BD5-EA6E2A8B6909}"/>
              </a:ext>
            </a:extLst>
          </p:cNvPr>
          <p:cNvCxnSpPr>
            <a:cxnSpLocks/>
          </p:cNvCxnSpPr>
          <p:nvPr/>
        </p:nvCxnSpPr>
        <p:spPr>
          <a:xfrm flipH="1">
            <a:off x="194872" y="2089352"/>
            <a:ext cx="11802257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11B50-E433-B588-DD2E-A8C015968D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8" r="52057"/>
          <a:stretch/>
        </p:blipFill>
        <p:spPr>
          <a:xfrm>
            <a:off x="6790888" y="3050718"/>
            <a:ext cx="4171854" cy="1163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/>
              <p:nvPr/>
            </p:nvSpPr>
            <p:spPr>
              <a:xfrm>
                <a:off x="6151985" y="4396982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states from system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985" y="4396982"/>
                <a:ext cx="2678329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CA2F7B9-770A-4D9E-28A2-D3CC6190FF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6136899" y="4720233"/>
            <a:ext cx="5819331" cy="155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6">
                <a:extLst>
                  <a:ext uri="{FF2B5EF4-FFF2-40B4-BE49-F238E27FC236}">
                    <a16:creationId xmlns:a16="http://schemas.microsoft.com/office/drawing/2014/main" id="{7A4BAD68-EC29-F7DD-3FFE-F1EEF0CCE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705" y="1639075"/>
                <a:ext cx="5737649" cy="452269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VAE posterior amortization</a:t>
                </a:r>
              </a:p>
              <a:p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ELBO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Content Placeholder 6">
                <a:extLst>
                  <a:ext uri="{FF2B5EF4-FFF2-40B4-BE49-F238E27FC236}">
                    <a16:creationId xmlns:a16="http://schemas.microsoft.com/office/drawing/2014/main" id="{7A4BAD68-EC29-F7DD-3FFE-F1EEF0CCE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05" y="1639075"/>
                <a:ext cx="5737649" cy="4522692"/>
              </a:xfrm>
              <a:prstGeom prst="rect">
                <a:avLst/>
              </a:prstGeom>
              <a:blipFill>
                <a:blip r:embed="rId7"/>
                <a:stretch>
                  <a:fillRect l="-110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CAB4DA2-9BD0-DC76-C40C-F2702A37CB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5"/>
          <a:stretch/>
        </p:blipFill>
        <p:spPr>
          <a:xfrm>
            <a:off x="796131" y="2981442"/>
            <a:ext cx="4512796" cy="95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2D5D85-C531-761C-5A17-378FB29309BC}"/>
                  </a:ext>
                </a:extLst>
              </p:cNvPr>
              <p:cNvSpPr txBox="1"/>
              <p:nvPr/>
            </p:nvSpPr>
            <p:spPr>
              <a:xfrm>
                <a:off x="183690" y="4282706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images from dataset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2D5D85-C531-761C-5A17-378FB293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90" y="4282706"/>
                <a:ext cx="2678329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DB5F078-BB64-6706-8D44-9362059DD86F}"/>
              </a:ext>
            </a:extLst>
          </p:cNvPr>
          <p:cNvGrpSpPr/>
          <p:nvPr/>
        </p:nvGrpSpPr>
        <p:grpSpPr>
          <a:xfrm>
            <a:off x="183690" y="4605804"/>
            <a:ext cx="5764126" cy="1850555"/>
            <a:chOff x="6259450" y="4570155"/>
            <a:chExt cx="5764126" cy="1850555"/>
          </a:xfrm>
        </p:grpSpPr>
        <p:pic>
          <p:nvPicPr>
            <p:cNvPr id="26" name="Picture 2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D6F2282-337E-76AA-D818-E78D3124D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27" name="Picture 2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FA88D3B-1897-4617-371C-7E49EED4B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28" name="Picture 27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15872262-D170-4BAF-FBC7-2A72D4F5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CBBE46-019C-B781-8D81-88A1492EBFFE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CBBE46-019C-B781-8D81-88A1492EB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043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B36ABE-974B-AFA6-ABBC-B52CCA491AF3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B36ABE-974B-AFA6-ABBC-B52CCA491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3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78A3BD-EE70-1AB6-910C-1F39D90FDFA2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78A3BD-EE70-1AB6-910C-1F39D90FD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3043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1909E0-4D14-26E1-C695-42B0602AADC2}"/>
                  </a:ext>
                </a:extLst>
              </p:cNvPr>
              <p:cNvSpPr txBox="1"/>
              <p:nvPr/>
            </p:nvSpPr>
            <p:spPr>
              <a:xfrm>
                <a:off x="2648316" y="3853207"/>
                <a:ext cx="361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1909E0-4D14-26E1-C695-42B0602AA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316" y="3853207"/>
                <a:ext cx="3617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39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EC59-E26F-0DAE-55F0-975DA3300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amortization beyond these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D7C53-50C9-04B6-DDD9-87D74A4C9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EB3AE-5655-6AFC-23AB-7BE14AA7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60668"/>
            <a:ext cx="7772400" cy="506080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43CDC-8468-9113-C893-01383D8FDC92}"/>
              </a:ext>
            </a:extLst>
          </p:cNvPr>
          <p:cNvSpPr txBox="1"/>
          <p:nvPr/>
        </p:nvSpPr>
        <p:spPr>
          <a:xfrm>
            <a:off x="5466414" y="1321316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3299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76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/>
              <a:t>Breakthroughs enabled by optimization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3681"/>
            <a:ext cx="8842872" cy="29847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(infers underlying hidden costs, incentives, geometries, terrains, and other structures)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EC3CE-52EF-9F72-BED0-F291415C0804}"/>
              </a:ext>
            </a:extLst>
          </p:cNvPr>
          <p:cNvGrpSpPr/>
          <p:nvPr/>
        </p:nvGrpSpPr>
        <p:grpSpPr>
          <a:xfrm>
            <a:off x="637639" y="4414902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D599E-B36D-7F3E-2321-C2127720CFE1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1CE9E788-D016-53BD-DCEA-12464433B08C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0" name="Content Placeholder 7">
              <a:extLst>
                <a:ext uri="{FF2B5EF4-FFF2-40B4-BE49-F238E27FC236}">
                  <a16:creationId xmlns:a16="http://schemas.microsoft.com/office/drawing/2014/main" id="{98E9D51E-8BDF-0C13-99A7-18D332C2C420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8C963E99-FE26-F66F-776A-8ED907EE4EB5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ABA60032-0C78-B0B1-C6F8-2158577E1010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FFB4AC-AB4E-A6FF-C907-C4E47B0C9E17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3E92257D-149A-BA23-6BF0-005255DD718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FF062E-A84A-EF8A-53D3-52A7FF971641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2181D9-7EBD-E815-D904-78FF9C95D36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8CF661-59F5-FF3B-57A1-ADA659F5598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25B78C-5632-1E39-70F6-5B0210D2682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7EFB45D-5D80-D078-DC6A-5F3530361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26" y="4044930"/>
            <a:ext cx="3073400" cy="22987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2A5A13-A46B-78BA-17C3-D15701127B59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06B0FAF6-98B2-7194-5460-79E73CC54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4392B1DA-B28E-AD65-F480-2FB2783DA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final">
            <a:hlinkClick r:id="" action="ppaction://media"/>
            <a:extLst>
              <a:ext uri="{FF2B5EF4-FFF2-40B4-BE49-F238E27FC236}">
                <a16:creationId xmlns:a16="http://schemas.microsoft.com/office/drawing/2014/main" id="{B7115881-7743-DE2A-2AA7-618481C32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70897" y="-106031"/>
            <a:ext cx="2339617" cy="25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7E9C-AF27-5B7C-D791-9B7813C31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708526"/>
          </a:xfrm>
        </p:spPr>
        <p:txBody>
          <a:bodyPr/>
          <a:lstStyle/>
          <a:p>
            <a:r>
              <a:rPr lang="en-US" b="1" dirty="0"/>
              <a:t>My goal:</a:t>
            </a:r>
            <a:r>
              <a:rPr lang="en-US" dirty="0"/>
              <a:t> </a:t>
            </a:r>
            <a:r>
              <a:rPr lang="en-US" b="1" dirty="0"/>
              <a:t>characterize</a:t>
            </a:r>
            <a:r>
              <a:rPr lang="en-US" dirty="0"/>
              <a:t> and </a:t>
            </a:r>
            <a:r>
              <a:rPr lang="en-US" b="1" dirty="0"/>
              <a:t>connect</a:t>
            </a:r>
            <a:r>
              <a:rPr lang="en-US" dirty="0"/>
              <a:t> applications </a:t>
            </a:r>
            <a:r>
              <a:rPr lang="en-US" b="1" dirty="0"/>
              <a:t>previously developed independently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057DD-76BC-9AE6-ACC5-0E211E08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 of amortized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B96DB-E67B-843D-98A2-1FCC93104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4" b="6047"/>
          <a:stretch/>
        </p:blipFill>
        <p:spPr>
          <a:xfrm>
            <a:off x="4489778" y="1956121"/>
            <a:ext cx="6448710" cy="4433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7F4F62-00B4-1F2A-3079-A1B39A8D4187}"/>
              </a:ext>
            </a:extLst>
          </p:cNvPr>
          <p:cNvSpPr txBox="1">
            <a:spLocks/>
          </p:cNvSpPr>
          <p:nvPr/>
        </p:nvSpPr>
        <p:spPr>
          <a:xfrm>
            <a:off x="1941142" y="1990846"/>
            <a:ext cx="2594936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Variational inference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800617-486B-2568-1AE0-A19B3EC30905}"/>
              </a:ext>
            </a:extLst>
          </p:cNvPr>
          <p:cNvSpPr txBox="1">
            <a:spLocks/>
          </p:cNvSpPr>
          <p:nvPr/>
        </p:nvSpPr>
        <p:spPr>
          <a:xfrm>
            <a:off x="1941142" y="2353277"/>
            <a:ext cx="2594936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Sparse coding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47F5DB-9D3F-445F-6D1F-0E1363E2675D}"/>
              </a:ext>
            </a:extLst>
          </p:cNvPr>
          <p:cNvSpPr txBox="1">
            <a:spLocks/>
          </p:cNvSpPr>
          <p:nvPr/>
        </p:nvSpPr>
        <p:spPr>
          <a:xfrm>
            <a:off x="1941142" y="2815076"/>
            <a:ext cx="2594936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Meta-learning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C0AC24-F1D9-78EB-B83D-2879A0B5DA41}"/>
              </a:ext>
            </a:extLst>
          </p:cNvPr>
          <p:cNvSpPr txBox="1">
            <a:spLocks/>
          </p:cNvSpPr>
          <p:nvPr/>
        </p:nvSpPr>
        <p:spPr>
          <a:xfrm>
            <a:off x="1088020" y="3696200"/>
            <a:ext cx="3448058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Fixed-points and convex optimization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DD88AF-C26D-FF02-EFD6-3C016B506208}"/>
              </a:ext>
            </a:extLst>
          </p:cNvPr>
          <p:cNvSpPr txBox="1">
            <a:spLocks/>
          </p:cNvSpPr>
          <p:nvPr/>
        </p:nvSpPr>
        <p:spPr>
          <a:xfrm>
            <a:off x="1115305" y="4477452"/>
            <a:ext cx="3448058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Optimal transport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A40213C-F699-E5FC-C10E-B43D38A607A9}"/>
              </a:ext>
            </a:extLst>
          </p:cNvPr>
          <p:cNvSpPr txBox="1">
            <a:spLocks/>
          </p:cNvSpPr>
          <p:nvPr/>
        </p:nvSpPr>
        <p:spPr>
          <a:xfrm>
            <a:off x="1115305" y="5417265"/>
            <a:ext cx="3448058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Reinforcement learning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47F33C-F446-8BF4-1860-7CA54368C3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24AFC02-40FE-0FA0-A696-D7724AD2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875DEB7-2C6D-7B8C-E57B-FE6557C8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33A319C-F5FF-A2F9-B177-A2DB1B59407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9553847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</p:spTree>
    <p:extLst>
      <p:ext uri="{BB962C8B-B14F-4D97-AF65-F5344CB8AC3E}">
        <p14:creationId xmlns:p14="http://schemas.microsoft.com/office/powerpoint/2010/main" val="34124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 definitions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Two key components:</a:t>
                </a:r>
              </a:p>
              <a:p>
                <a:endParaRPr lang="en-US" b="1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1. </a:t>
                </a:r>
                <a:r>
                  <a:rPr lang="en-US" b="1" dirty="0"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Fully-amortized: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  <a:br>
                  <a:rPr lang="en-US" dirty="0"/>
                </a:br>
                <a:r>
                  <a:rPr lang="en-US" dirty="0"/>
                  <a:t>     </a:t>
                </a:r>
                <a:r>
                  <a:rPr lang="en-US" b="1" dirty="0"/>
                  <a:t>Semi-amortized: </a:t>
                </a:r>
                <a:r>
                  <a:rPr lang="en-US" dirty="0"/>
                  <a:t>Allowed to query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2. </a:t>
                </a:r>
                <a:r>
                  <a:rPr lang="en-US" b="1" dirty="0"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Objective-based: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br>
                  <a:rPr lang="en-US" b="1" dirty="0"/>
                </a:br>
                <a:r>
                  <a:rPr lang="en-US" b="1" dirty="0"/>
                  <a:t>Amortization is widely deployed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(although often not connected as amortization)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Amortized variational inference (VAEs)</a:t>
                </a:r>
                <a:br>
                  <a:rPr lang="en-US" dirty="0"/>
                </a:br>
                <a:r>
                  <a:rPr lang="en-US" dirty="0"/>
                  <a:t>Meta-learning (hypernetworks, MAML)</a:t>
                </a:r>
                <a:br>
                  <a:rPr lang="en-US" dirty="0"/>
                </a:br>
                <a:r>
                  <a:rPr lang="en-US" dirty="0"/>
                  <a:t>Reinforcement learning (policy learning for actor-critic methods, SAC)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  <a:blipFill>
                <a:blip r:embed="rId3"/>
                <a:stretch>
                  <a:fillRect l="-578" t="-769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E2CC1948-EF3A-5193-7091-8945A38EF70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1571642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575246" y="207532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26829E9F-604E-52BC-0C5E-DEB365571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40161"/>
            <a:ext cx="121920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A3FA3-C9A2-F37E-4D6E-E360381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742-48C5-E990-1D6B-194B8169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9593"/>
            <a:ext cx="10972800" cy="2346177"/>
          </a:xfrm>
        </p:spPr>
        <p:txBody>
          <a:bodyPr>
            <a:normAutofit/>
          </a:bodyPr>
          <a:lstStyle/>
          <a:p>
            <a:r>
              <a:rPr lang="en-US" b="1" dirty="0"/>
              <a:t>Amortize the problem </a:t>
            </a:r>
            <a:r>
              <a:rPr lang="en-US" dirty="0"/>
              <a:t>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CFEA42-C074-FB2E-22B6-CAF16AAA5E06}"/>
              </a:ext>
            </a:extLst>
          </p:cNvPr>
          <p:cNvSpPr txBox="1">
            <a:spLocks/>
          </p:cNvSpPr>
          <p:nvPr/>
        </p:nvSpPr>
        <p:spPr>
          <a:xfrm>
            <a:off x="610870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EBE3FF-D22F-2273-81AB-2A3683E9834E}"/>
              </a:ext>
            </a:extLst>
          </p:cNvPr>
          <p:cNvSpPr txBox="1">
            <a:spLocks/>
          </p:cNvSpPr>
          <p:nvPr/>
        </p:nvSpPr>
        <p:spPr>
          <a:xfrm>
            <a:off x="11125200" y="6518285"/>
            <a:ext cx="7112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C94FF-0F16-E982-8D2A-A067BBE202B8}"/>
              </a:ext>
            </a:extLst>
          </p:cNvPr>
          <p:cNvCxnSpPr/>
          <p:nvPr/>
        </p:nvCxnSpPr>
        <p:spPr>
          <a:xfrm>
            <a:off x="11709400" y="6694511"/>
            <a:ext cx="393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E26F0-55B1-DBAA-12AA-04329C42C0D9}"/>
              </a:ext>
            </a:extLst>
          </p:cNvPr>
          <p:cNvCxnSpPr>
            <a:cxnSpLocks/>
          </p:cNvCxnSpPr>
          <p:nvPr/>
        </p:nvCxnSpPr>
        <p:spPr>
          <a:xfrm flipH="1">
            <a:off x="10731500" y="6694511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58EBD-2BB3-1D8E-AA7F-69A237E235F4}"/>
              </a:ext>
            </a:extLst>
          </p:cNvPr>
          <p:cNvSpPr/>
          <p:nvPr/>
        </p:nvSpPr>
        <p:spPr>
          <a:xfrm>
            <a:off x="9352142" y="129069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8691372-0265-7E11-E609-2538819178CB}"/>
              </a:ext>
            </a:extLst>
          </p:cNvPr>
          <p:cNvSpPr/>
          <p:nvPr/>
        </p:nvSpPr>
        <p:spPr>
          <a:xfrm>
            <a:off x="9398203" y="179775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A6A90-99CF-FABE-3E4A-CAFB7E3B2E8F}"/>
              </a:ext>
            </a:extLst>
          </p:cNvPr>
          <p:cNvSpPr txBox="1">
            <a:spLocks/>
          </p:cNvSpPr>
          <p:nvPr/>
        </p:nvSpPr>
        <p:spPr>
          <a:xfrm>
            <a:off x="9373426" y="131727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343C33-B8C0-3C0B-5A22-D2E7A4771617}"/>
              </a:ext>
            </a:extLst>
          </p:cNvPr>
          <p:cNvSpPr txBox="1">
            <a:spLocks/>
          </p:cNvSpPr>
          <p:nvPr/>
        </p:nvSpPr>
        <p:spPr>
          <a:xfrm>
            <a:off x="9575495" y="246062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582DC-19A6-1D94-7024-4CCBFE4260BD}"/>
              </a:ext>
            </a:extLst>
          </p:cNvPr>
          <p:cNvSpPr txBox="1">
            <a:spLocks/>
          </p:cNvSpPr>
          <p:nvPr/>
        </p:nvSpPr>
        <p:spPr>
          <a:xfrm>
            <a:off x="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5A50E62-080D-3ED3-0321-61FCC57C87D1}"/>
              </a:ext>
            </a:extLst>
          </p:cNvPr>
          <p:cNvSpPr/>
          <p:nvPr/>
        </p:nvSpPr>
        <p:spPr>
          <a:xfrm>
            <a:off x="3042496" y="2607894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59D15-2FCA-5C91-2D9C-FA662DDBDE39}"/>
              </a:ext>
            </a:extLst>
          </p:cNvPr>
          <p:cNvSpPr/>
          <p:nvPr/>
        </p:nvSpPr>
        <p:spPr>
          <a:xfrm>
            <a:off x="5840008" y="2616947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66BA34-AC55-0A96-B3B0-4C1DEAB0B2AA}"/>
              </a:ext>
            </a:extLst>
          </p:cNvPr>
          <p:cNvSpPr/>
          <p:nvPr/>
        </p:nvSpPr>
        <p:spPr>
          <a:xfrm>
            <a:off x="83797" y="222582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012D27-71C0-F343-073D-A99DFEC86E5E}"/>
              </a:ext>
            </a:extLst>
          </p:cNvPr>
          <p:cNvSpPr/>
          <p:nvPr/>
        </p:nvSpPr>
        <p:spPr>
          <a:xfrm>
            <a:off x="7885092" y="2620018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524845-4BBD-7C95-BECE-6A401E884193}"/>
              </a:ext>
            </a:extLst>
          </p:cNvPr>
          <p:cNvSpPr/>
          <p:nvPr/>
        </p:nvSpPr>
        <p:spPr>
          <a:xfrm>
            <a:off x="4555720" y="2616947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981C25-EBD1-EE5B-9996-C172F6616A2A}"/>
              </a:ext>
            </a:extLst>
          </p:cNvPr>
          <p:cNvSpPr txBox="1"/>
          <p:nvPr/>
        </p:nvSpPr>
        <p:spPr>
          <a:xfrm>
            <a:off x="3281562" y="231051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43F0A6-796B-6E0D-6EBF-4B957681F354}"/>
              </a:ext>
            </a:extLst>
          </p:cNvPr>
          <p:cNvSpPr txBox="1"/>
          <p:nvPr/>
        </p:nvSpPr>
        <p:spPr>
          <a:xfrm>
            <a:off x="6217770" y="231051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7F3B0-E739-1207-1B55-1FE500A4D439}"/>
              </a:ext>
            </a:extLst>
          </p:cNvPr>
          <p:cNvSpPr txBox="1"/>
          <p:nvPr/>
        </p:nvSpPr>
        <p:spPr>
          <a:xfrm>
            <a:off x="7708337" y="231051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7D494E-3B13-016B-15FA-B9EA922D24B6}"/>
              </a:ext>
            </a:extLst>
          </p:cNvPr>
          <p:cNvSpPr txBox="1"/>
          <p:nvPr/>
        </p:nvSpPr>
        <p:spPr>
          <a:xfrm>
            <a:off x="4528662" y="231051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7E80E1-FCE8-ACB0-E0C7-C3A6EED63C27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689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607686" y="2846617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8" y="2137815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74095" y="3491248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606717" y="3932703"/>
            <a:ext cx="12852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888166" y="5626432"/>
            <a:ext cx="95967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6398B64-6919-CBD5-ED61-48CF7ED83CAC}"/>
              </a:ext>
            </a:extLst>
          </p:cNvPr>
          <p:cNvSpPr txBox="1">
            <a:spLocks/>
          </p:cNvSpPr>
          <p:nvPr/>
        </p:nvSpPr>
        <p:spPr>
          <a:xfrm>
            <a:off x="3115361" y="993830"/>
            <a:ext cx="5959029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3954232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27C4-5A3C-2E43-ADCE-C42A8249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work: amortization in optimal 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04E4E-CC76-24F7-779A-AEDFAEEC35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8324-BB6E-7EDB-2874-48515700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2D7DF-CB19-C49A-6C92-E7BF70BE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DE4A4-F7C2-983A-85F9-7635C8C80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3" r="75667" b="11927"/>
          <a:stretch/>
        </p:blipFill>
        <p:spPr>
          <a:xfrm>
            <a:off x="6885002" y="1659525"/>
            <a:ext cx="1854270" cy="1711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C9DB9-34C5-208C-0ED3-60C779DD4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 r="75666" b="11066"/>
          <a:stretch/>
        </p:blipFill>
        <p:spPr>
          <a:xfrm>
            <a:off x="8821689" y="1639112"/>
            <a:ext cx="1854270" cy="1752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AD8C1-A754-E9D4-68B4-F432B8246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07" y="3484348"/>
            <a:ext cx="3867076" cy="96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1EA42F-55BE-2640-7F68-2D4A22FEA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04" y="4510060"/>
            <a:ext cx="3998183" cy="1332728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50C9243-D242-4BC4-6E82-62D4498887B4}"/>
              </a:ext>
            </a:extLst>
          </p:cNvPr>
          <p:cNvSpPr txBox="1">
            <a:spLocks/>
          </p:cNvSpPr>
          <p:nvPr/>
        </p:nvSpPr>
        <p:spPr>
          <a:xfrm>
            <a:off x="829773" y="1249147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AAAE0-35BF-3E63-FB75-C8C546AD21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3" r="50928"/>
          <a:stretch/>
        </p:blipFill>
        <p:spPr>
          <a:xfrm>
            <a:off x="1062368" y="5418370"/>
            <a:ext cx="3898237" cy="8135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2DD4B03-A61E-8484-ACF6-4E4E524071E2}"/>
              </a:ext>
            </a:extLst>
          </p:cNvPr>
          <p:cNvSpPr txBox="1">
            <a:spLocks/>
          </p:cNvSpPr>
          <p:nvPr/>
        </p:nvSpPr>
        <p:spPr>
          <a:xfrm>
            <a:off x="6357924" y="1249146"/>
            <a:ext cx="6781799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EE3460-C697-6180-6F4E-36F36F1A96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829773" y="1673667"/>
            <a:ext cx="4792053" cy="36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0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5DC-65E1-A06F-997D-1C71C71A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C59-D70A-F2A1-0FE9-99D1F249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expresses </a:t>
            </a:r>
            <a:r>
              <a:rPr lang="en-US" b="1" dirty="0"/>
              <a:t>non-trivial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Integrates nicely with machine learning by </a:t>
            </a:r>
            <a:r>
              <a:rPr lang="en-US" b="1" dirty="0"/>
              <a:t>seeing it as a function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  <a:r>
              <a:rPr lang="en-US" dirty="0"/>
              <a:t> is a </a:t>
            </a:r>
            <a:r>
              <a:rPr lang="en-US" dirty="0">
                <a:cs typeface="Helvetica Neue" panose="02000503000000020004" pitchFamily="2" charset="0"/>
              </a:rPr>
              <a:t>powerful primitive within </a:t>
            </a:r>
            <a:r>
              <a:rPr lang="en-US" dirty="0"/>
              <a:t>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Theoretical</a:t>
            </a:r>
            <a:r>
              <a:rPr lang="en-US" dirty="0"/>
              <a:t> and </a:t>
            </a:r>
            <a:r>
              <a:rPr lang="en-US" dirty="0">
                <a:cs typeface="Helvetica Neue" panose="02000503000000020004" pitchFamily="2" charset="0"/>
              </a:rPr>
              <a:t>engineering</a:t>
            </a:r>
            <a:r>
              <a:rPr lang="en-US" dirty="0"/>
              <a:t> foundations are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dirty="0">
                <a:cs typeface="Helvetica Neue" panose="02000503000000020004" pitchFamily="2" charset="0"/>
              </a:rPr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dirty="0">
                <a:cs typeface="Helvetica Neue" panose="02000503000000020004" pitchFamily="2" charset="0"/>
              </a:rPr>
              <a:t>perspective to analyze </a:t>
            </a:r>
            <a:r>
              <a:rPr lang="en-US" dirty="0"/>
              <a:t>existing models and layers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Amortized optimization </a:t>
            </a:r>
            <a:r>
              <a:rPr lang="en-US" dirty="0">
                <a:cs typeface="Helvetica Neue" panose="02000503000000020004" pitchFamily="2" charset="0"/>
              </a:rPr>
              <a:t>enables fast learning-augmented solvers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Foundations are likewise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Provides a perspective on existing methods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 RL, VI,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C7CC-247E-6CCC-B155-9A90F70150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1361-F0ED-811E-ABCD-50BFBF56D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91E9-8E5C-BD45-0D36-3CE380C8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0B214A-DE8E-F769-B4F0-77D724508591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F60C1C-4D6E-A426-289C-4FE97428B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DE04FF8B-841B-2765-A134-F0BC03768D89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BA072-9F2A-6AE7-DEC1-2451BC2750AE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9285BE-CE37-CDAD-F55B-E957356AC734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DDE26F5-1786-C866-E56C-AFBF87B4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DA35E2-EA8C-40B1-F071-355A48407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80BFF639-4BEA-69D8-7095-0CA1DB2DB4D6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141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Goal: build intelligent systems</a:t>
                </a:r>
                <a:r>
                  <a:rPr lang="en-US" dirty="0"/>
                  <a:t> that </a:t>
                </a:r>
                <a:r>
                  <a:rPr lang="en-US" b="1" dirty="0"/>
                  <a:t>understand and interact </a:t>
                </a:r>
                <a:r>
                  <a:rPr lang="en-US" dirty="0"/>
                  <a:t>with the world</a:t>
                </a:r>
                <a:br>
                  <a:rPr lang="en-US" dirty="0"/>
                </a:br>
                <a:r>
                  <a:rPr lang="en-US" b="1" dirty="0"/>
                  <a:t>Why? </a:t>
                </a:r>
                <a:r>
                  <a:rPr lang="en-US" dirty="0"/>
                  <a:t>To advance scientific and engineering discoveries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Advancing </a:t>
                </a:r>
                <a:r>
                  <a:rPr lang="en-US" b="1" dirty="0"/>
                  <a:t>optimization</a:t>
                </a:r>
                <a:r>
                  <a:rPr lang="en-US" dirty="0"/>
                  <a:t> and </a:t>
                </a:r>
                <a:r>
                  <a:rPr lang="en-US" b="1" dirty="0"/>
                  <a:t>machine learning foundations </a:t>
                </a:r>
                <a:r>
                  <a:rPr lang="en-US" dirty="0"/>
                  <a:t>is crucial</a:t>
                </a:r>
                <a:endPara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b="1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Differentiable control: learning control-aware representations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“differentiation”, ill-behaved functions, approximations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Generalizing to non-convex, non-Euclidean, and/or discrete settings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amortizing with distributions and Markov kernels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Building general learning-augmented optimizers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Amortization models that use differentiable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61ED3D-B1C9-3005-BBA5-EAA139702CC2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30575C-C957-D6CB-042A-EE6E248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802BDAEC-3E26-3488-3C92-F14DB39F36DD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6E9C84-3C06-BE58-ACDB-6111652C4109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D5637C-17D3-81DF-23A2-1B249C0E088A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AB24374-032E-D8E0-12C8-D7993F735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5B89FCA-9DE2-8CC7-C4F5-3F4217165B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43A3D94E-897B-B622-2DC0-9C3AFA73CD00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063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7F74-ABF1-9853-7901-E2E80E6C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foundations beyond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FEC13-7C9B-74C7-AB4F-438BBAF2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0161"/>
            <a:ext cx="10972800" cy="4846004"/>
          </a:xfrm>
        </p:spPr>
        <p:txBody>
          <a:bodyPr/>
          <a:lstStyle/>
          <a:p>
            <a:r>
              <a:rPr lang="en-US" b="1" dirty="0"/>
              <a:t>Goal: build intelligent systems</a:t>
            </a:r>
            <a:r>
              <a:rPr lang="en-US" dirty="0"/>
              <a:t> that </a:t>
            </a:r>
            <a:r>
              <a:rPr lang="en-US" b="1" dirty="0"/>
              <a:t>understand and interact </a:t>
            </a:r>
            <a:r>
              <a:rPr lang="en-US" dirty="0"/>
              <a:t>with the world</a:t>
            </a:r>
            <a:br>
              <a:rPr lang="en-US" dirty="0"/>
            </a:br>
            <a:r>
              <a:rPr lang="en-US" b="1" dirty="0"/>
              <a:t>Why? </a:t>
            </a:r>
            <a:r>
              <a:rPr lang="en-US" dirty="0"/>
              <a:t>To advance scientific and engineering discoveries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Advancing </a:t>
            </a:r>
            <a:r>
              <a:rPr lang="en-US" b="1" dirty="0"/>
              <a:t>optimization</a:t>
            </a:r>
            <a:r>
              <a:rPr lang="en-US" dirty="0"/>
              <a:t> and </a:t>
            </a:r>
            <a:r>
              <a:rPr lang="en-US" b="1" dirty="0"/>
              <a:t>machine learning foundations </a:t>
            </a:r>
            <a:r>
              <a:rPr lang="en-US" dirty="0"/>
              <a:t>is crucial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/>
          </a:p>
          <a:p>
            <a:r>
              <a:rPr lang="en-US" b="1" dirty="0"/>
              <a:t>Next frontier </a:t>
            </a:r>
            <a:r>
              <a:rPr lang="en-US" dirty="0"/>
              <a:t>includes understanding, mapping between, controlling, modeling, and optimizing 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Non-trivial physical systems  and dynamics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fluid dynamics, open-world robots)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High-dimensional</a:t>
            </a:r>
            <a:r>
              <a:rPr lang="en-US" dirty="0"/>
              <a:t> image, video, and text spaces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Discrete structures </a:t>
            </a:r>
            <a:r>
              <a:rPr lang="en-US" dirty="0"/>
              <a:t>arising from decisions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the knapsack) </a:t>
            </a:r>
            <a:r>
              <a:rPr lang="en-US" dirty="0"/>
              <a:t>and other natural structures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Riemannian geometries</a:t>
            </a:r>
            <a:r>
              <a:rPr lang="en-US" dirty="0"/>
              <a:t> expressing 3D objects and many other mathematical 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3D1CD-6D2D-1B3C-60F7-B3DFCC46D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DF8D9-F559-962B-937B-C32F0C395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40EE-7C1A-1E7E-4F71-87C90F0A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D6A6E-D865-52EE-92A5-459BB784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15" y="4868326"/>
            <a:ext cx="7981370" cy="120443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EE6A3CD-3B1B-18E6-ADE4-F9CC0E4C2119}"/>
              </a:ext>
            </a:extLst>
          </p:cNvPr>
          <p:cNvSpPr txBox="1">
            <a:spLocks/>
          </p:cNvSpPr>
          <p:nvPr/>
        </p:nvSpPr>
        <p:spPr>
          <a:xfrm>
            <a:off x="2955117" y="5995536"/>
            <a:ext cx="5871842" cy="285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convex potential maps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Cohen*, Amos*, and Lipman, ICML 2021.</a:t>
            </a:r>
          </a:p>
        </p:txBody>
      </p:sp>
    </p:spTree>
    <p:extLst>
      <p:ext uri="{BB962C8B-B14F-4D97-AF65-F5344CB8AC3E}">
        <p14:creationId xmlns:p14="http://schemas.microsoft.com/office/powerpoint/2010/main" val="83018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57007" y="2467749"/>
            <a:ext cx="7580682" cy="3268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QPs: 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Task-based Model 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2018]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MPC for End-to-end Planning and Control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Convex Optimization Layers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[Ph.D. Thesis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Optimization-Based Modeling for ML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Top-k and Multi-Label Projection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Inner Loop Meta-Learning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2020]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Cross-Entropy Method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Combinatorial Optimization: CombOptNet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Theseus: Differentiable Nonlinear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[Foundations and Trends in ML, to appear]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687F7-5A16-2F0C-65D9-0D97B2E5011C}"/>
              </a:ext>
            </a:extLst>
          </p:cNvPr>
          <p:cNvSpPr txBox="1">
            <a:spLocks/>
          </p:cNvSpPr>
          <p:nvPr/>
        </p:nvSpPr>
        <p:spPr>
          <a:xfrm>
            <a:off x="0" y="5746043"/>
            <a:ext cx="12192000" cy="113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Collaborators: Akshay Agrawal, Alexander Rives, Andrew Gordon Wilson, Anselm Paulus, Arnaud Fickinger, Artem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Molchanov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Austin Wang, Byron Boots, Caroline Chen, Daniel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DeTone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Denis Yarats,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Douwe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Kiela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Edward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Grefenstette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Franziska Meier, Georg Martius, Giulia Luise, Hengyuan Hu, Ievgen Redko, Ivan Jimenez, Jacob Sacks, Jason Liu, Jing Dong, Joseph Ortiz, Joshua Meier,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Kyunghyun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Cho, Luis Pineda, Maurizio Monge, Michal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Rolínek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Mustafa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Mukadam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Nathan Lambert, Noam Brown, Omry Yadan, Paloma Sodhi,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Phu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Mon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Htut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Priya Donti, Ricky Chen, Robert Verkuil, Roberto Calandra, Samuel Cohen, Samuel Stanton, Shane Barratt, Shobha Venkataraman,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Soumith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Chintala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Stephen Boyd, Steven Diamond, Stuart Anderson, Stuart Russell,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Taosha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Fan, Tom Sercu,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Vít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Musil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Yann LeCun, Zeming Lin, Zico Kolter</a:t>
            </a:r>
          </a:p>
          <a:p>
            <a:pPr algn="just">
              <a:spcBef>
                <a:spcPts val="0"/>
              </a:spcBef>
            </a:pPr>
            <a:endParaRPr lang="en-US" sz="134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DC2E97-1E4F-4B70-1F3F-F1A54A3E35AC}"/>
              </a:ext>
            </a:extLst>
          </p:cNvPr>
          <p:cNvGrpSpPr/>
          <p:nvPr/>
        </p:nvGrpSpPr>
        <p:grpSpPr>
          <a:xfrm>
            <a:off x="6973209" y="1977205"/>
            <a:ext cx="4999872" cy="540210"/>
            <a:chOff x="528458" y="2216999"/>
            <a:chExt cx="4999872" cy="540210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33F4A1FD-B9CF-10E4-3CC3-BA0A3B187DD7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17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1A5CEF-7A4A-7F4F-3108-A27583D4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36480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optimization fails, </a:t>
            </a:r>
            <a:r>
              <a:rPr lang="en-US" dirty="0">
                <a:solidFill>
                  <a:srgbClr val="4EB648"/>
                </a:solidFill>
              </a:rPr>
              <a:t>machine learning helps</a:t>
            </a:r>
            <a:endParaRPr lang="en-US" dirty="0">
              <a:solidFill>
                <a:srgbClr val="98202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Optimization starts failing </a:t>
                </a:r>
                <a:r>
                  <a:rPr lang="en-US" dirty="0"/>
                  <a:t>us when: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Analytically </a:t>
                </a:r>
                <a:r>
                  <a:rPr lang="en-US" b="1" dirty="0"/>
                  <a:t>encoding every detail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impossible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May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unknown,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mis-specified,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inaccurate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Especially difficult with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high-dimensional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(text, images, video)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Solving</a:t>
                </a:r>
                <a:r>
                  <a:rPr lang="en-US" dirty="0"/>
                  <a:t>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intractable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difficult to compute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r>
                  <a:rPr lang="en-US" dirty="0"/>
                  <a:t>Machine learning systems are </a:t>
                </a:r>
                <a:r>
                  <a:rPr lang="en-US" b="1" dirty="0"/>
                  <a:t>part of the solution </a:t>
                </a:r>
                <a:r>
                  <a:rPr lang="en-US" dirty="0"/>
                  <a:t>and </a:t>
                </a:r>
                <a:r>
                  <a:rPr lang="en-US" b="1" dirty="0"/>
                  <a:t>excel</a:t>
                </a:r>
                <a:r>
                  <a:rPr lang="en-US" dirty="0"/>
                  <a:t> at: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​​Modeling</a:t>
                </a:r>
                <a:r>
                  <a:rPr lang="en-US" dirty="0"/>
                  <a:t> </a:t>
                </a:r>
                <a:r>
                  <a:rPr lang="en-US" b="1" dirty="0"/>
                  <a:t>systems</a:t>
                </a:r>
                <a:r>
                  <a:rPr lang="en-US" dirty="0"/>
                  <a:t> we can extract a lot of data from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Extracting </a:t>
                </a:r>
                <a:r>
                  <a:rPr lang="en-US" b="1" dirty="0"/>
                  <a:t>meaningful latent representations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Making </a:t>
                </a:r>
                <a:r>
                  <a:rPr lang="en-US" b="1" dirty="0"/>
                  <a:t>fast and accurate </a:t>
                </a:r>
                <a:r>
                  <a:rPr lang="en-US" dirty="0"/>
                  <a:t>predictions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  <a:blipFill>
                <a:blip r:embed="rId4"/>
                <a:stretch>
                  <a:fillRect l="-694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pic>
        <p:nvPicPr>
          <p:cNvPr id="7" name="t3" descr="t3">
            <a:hlinkClick r:id="" action="ppaction://media"/>
            <a:extLst>
              <a:ext uri="{FF2B5EF4-FFF2-40B4-BE49-F238E27FC236}">
                <a16:creationId xmlns:a16="http://schemas.microsoft.com/office/drawing/2014/main" id="{D8E99A5B-C216-3879-ABC1-6297D4512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2665314"/>
            <a:ext cx="2969926" cy="2445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/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1761" r="-3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0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machine learning fails, </a:t>
            </a:r>
            <a:r>
              <a:rPr lang="en-US" dirty="0">
                <a:solidFill>
                  <a:srgbClr val="4EB648"/>
                </a:solidFill>
              </a:rPr>
              <a:t>optimization helps</a:t>
            </a:r>
            <a:endParaRPr lang="en-US" dirty="0">
              <a:solidFill>
                <a:srgbClr val="98202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3B33F-735E-9C75-7243-51418D8BCB78}"/>
              </a:ext>
            </a:extLst>
          </p:cNvPr>
          <p:cNvSpPr/>
          <p:nvPr/>
        </p:nvSpPr>
        <p:spPr>
          <a:xfrm>
            <a:off x="240075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C5B3CBC-4AE3-5FEE-F4BF-FDBC7EA1EE62}"/>
              </a:ext>
            </a:extLst>
          </p:cNvPr>
          <p:cNvSpPr/>
          <p:nvPr/>
        </p:nvSpPr>
        <p:spPr>
          <a:xfrm>
            <a:off x="386102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8C647-1E96-CEE9-FDE2-E48EEAAE9B75}"/>
              </a:ext>
            </a:extLst>
          </p:cNvPr>
          <p:cNvSpPr/>
          <p:nvPr/>
        </p:nvSpPr>
        <p:spPr>
          <a:xfrm>
            <a:off x="4447429" y="15339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A31B783-752E-1395-ABEC-48A9445551BE}"/>
              </a:ext>
            </a:extLst>
          </p:cNvPr>
          <p:cNvSpPr/>
          <p:nvPr/>
        </p:nvSpPr>
        <p:spPr>
          <a:xfrm>
            <a:off x="590769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46DA0-6EB4-D2EF-7969-917D8C305A38}"/>
              </a:ext>
            </a:extLst>
          </p:cNvPr>
          <p:cNvSpPr/>
          <p:nvPr/>
        </p:nvSpPr>
        <p:spPr>
          <a:xfrm>
            <a:off x="649409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B45FB1-4FA8-906B-F8C3-B570A4F49DBE}"/>
              </a:ext>
            </a:extLst>
          </p:cNvPr>
          <p:cNvSpPr/>
          <p:nvPr/>
        </p:nvSpPr>
        <p:spPr>
          <a:xfrm>
            <a:off x="7932252" y="166859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A9600-AAD1-824A-6E40-F146BA72EB2B}"/>
              </a:ext>
            </a:extLst>
          </p:cNvPr>
          <p:cNvSpPr/>
          <p:nvPr/>
        </p:nvSpPr>
        <p:spPr>
          <a:xfrm>
            <a:off x="8540769" y="1529306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EB4873-7666-91AE-F142-0E267D4B16F5}"/>
              </a:ext>
            </a:extLst>
          </p:cNvPr>
          <p:cNvSpPr/>
          <p:nvPr/>
        </p:nvSpPr>
        <p:spPr>
          <a:xfrm rot="5400000">
            <a:off x="4761584" y="591495"/>
            <a:ext cx="768969" cy="3917596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E382BF7-51C0-5C32-5B28-EB178775CEDB}"/>
              </a:ext>
            </a:extLst>
          </p:cNvPr>
          <p:cNvSpPr txBox="1">
            <a:spLocks/>
          </p:cNvSpPr>
          <p:nvPr/>
        </p:nvSpPr>
        <p:spPr>
          <a:xfrm>
            <a:off x="3197550" y="2575561"/>
            <a:ext cx="3991795" cy="680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AI/AGI: </a:t>
            </a: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pile of linear algebra?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D20CAF-D577-C62C-896E-C8E58FF6DCB5}"/>
              </a:ext>
            </a:extLst>
          </p:cNvPr>
          <p:cNvSpPr txBox="1">
            <a:spLocks/>
          </p:cNvSpPr>
          <p:nvPr/>
        </p:nvSpPr>
        <p:spPr>
          <a:xfrm>
            <a:off x="609600" y="-28539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>
                    <a:alpha val="25000"/>
                  </a:srgbClr>
                </a:solidFill>
              </a:rPr>
              <a:t>When optimization fails, </a:t>
            </a:r>
            <a:r>
              <a:rPr lang="en-US" dirty="0">
                <a:solidFill>
                  <a:srgbClr val="4EB648">
                    <a:alpha val="25000"/>
                  </a:srgbClr>
                </a:solidFill>
              </a:rPr>
              <a:t>machine learning helps</a:t>
            </a:r>
            <a:endParaRPr lang="en-US" dirty="0">
              <a:solidFill>
                <a:srgbClr val="98202C">
                  <a:alpha val="25000"/>
                </a:srgb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1A5079-3932-4350-6DD5-C97238C28A36}"/>
              </a:ext>
            </a:extLst>
          </p:cNvPr>
          <p:cNvSpPr txBox="1">
            <a:spLocks/>
          </p:cNvSpPr>
          <p:nvPr/>
        </p:nvSpPr>
        <p:spPr>
          <a:xfrm>
            <a:off x="609600" y="3404877"/>
            <a:ext cx="10972800" cy="309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a </a:t>
            </a:r>
            <a:r>
              <a:rPr lang="en-US" b="1" dirty="0"/>
              <a:t>black-box of linear algebra </a:t>
            </a:r>
            <a:r>
              <a:rPr lang="en-US" dirty="0"/>
              <a:t>the </a:t>
            </a:r>
            <a:r>
              <a:rPr lang="en-US" b="1" dirty="0"/>
              <a:t>solution to AI/AGI</a:t>
            </a:r>
            <a:r>
              <a:rPr lang="en-US" dirty="0"/>
              <a:t>?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Maybe…</a:t>
            </a:r>
          </a:p>
          <a:p>
            <a:br>
              <a:rPr lang="en-US" dirty="0"/>
            </a:br>
            <a:r>
              <a:rPr lang="en-US" dirty="0"/>
              <a:t>Without enough data, learning systems struggle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​​Encode hard constraints </a:t>
            </a:r>
            <a:r>
              <a:rPr lang="en-US" dirty="0"/>
              <a:t>and </a:t>
            </a:r>
            <a:r>
              <a:rPr lang="en-US" b="1" dirty="0"/>
              <a:t>rules</a:t>
            </a:r>
            <a:r>
              <a:rPr lang="en-US" dirty="0"/>
              <a:t> of the world crucial for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b="1" dirty="0"/>
              <a:t>reasoning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Isolate </a:t>
            </a:r>
            <a:r>
              <a:rPr lang="en-US" b="1" dirty="0"/>
              <a:t>interpretable</a:t>
            </a:r>
            <a:r>
              <a:rPr lang="en-US" dirty="0"/>
              <a:t> and </a:t>
            </a:r>
            <a:r>
              <a:rPr lang="en-US" b="1" dirty="0"/>
              <a:t>modular subcomponents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​​Generalize </a:t>
            </a:r>
            <a:r>
              <a:rPr lang="en-US" dirty="0"/>
              <a:t>to new settings beyond the training distribution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Optimization often</a:t>
            </a:r>
            <a:r>
              <a:rPr lang="en-US" b="1" dirty="0"/>
              <a:t> excels in these </a:t>
            </a:r>
            <a:r>
              <a:rPr lang="en-US" dirty="0"/>
              <a:t>and </a:t>
            </a:r>
            <a:r>
              <a:rPr lang="en-US" b="1" dirty="0"/>
              <a:t>can be brought into the model/loss</a:t>
            </a:r>
          </a:p>
        </p:txBody>
      </p:sp>
      <p:pic>
        <p:nvPicPr>
          <p:cNvPr id="22" name="t3" descr="t3">
            <a:hlinkClick r:id="" action="ppaction://media"/>
            <a:extLst>
              <a:ext uri="{FF2B5EF4-FFF2-40B4-BE49-F238E27FC236}">
                <a16:creationId xmlns:a16="http://schemas.microsoft.com/office/drawing/2014/main" id="{16A048CD-AA6A-8284-28A4-6D73A362D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2243" y="3551337"/>
            <a:ext cx="2969926" cy="24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</p:spPr>
            <p:txBody>
              <a:bodyPr/>
              <a:lstStyle/>
              <a:p>
                <a:r>
                  <a:rPr lang="en-US" b="1" dirty="0"/>
                  <a:t>Key: </a:t>
                </a:r>
                <a:r>
                  <a:rPr lang="en-US" dirty="0"/>
                  <a:t>view </a:t>
                </a:r>
                <a:r>
                  <a:rPr lang="en-US" b="1" dirty="0"/>
                  <a:t>optimization as a function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𝒞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  <a:blipFill>
                <a:blip r:embed="rId2"/>
                <a:stretch>
                  <a:fillRect l="-578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4A010D4-B2D2-B474-4E99-4B111FA0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optimization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E0F6-26AA-64DF-F490-8664C206D8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2AC1-324B-3259-B9D5-C085C0D73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3781A-C1C0-995A-217A-9733B35A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/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differentiated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Tells how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perturbing the context changes the solution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Enables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as a layer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loss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for ML</a:t>
                </a:r>
              </a:p>
              <a:p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blipFill>
                <a:blip r:embed="rId3"/>
                <a:stretch>
                  <a:fillRect l="-2824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/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approximated</a:t>
                </a: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 the solution map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Power of optimization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fast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speed of an ML model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blipFill>
                <a:blip r:embed="rId4"/>
                <a:stretch>
                  <a:fillRect l="-88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45953-2646-606F-55E0-5AF5524B2123}"/>
              </a:ext>
            </a:extLst>
          </p:cNvPr>
          <p:cNvGrpSpPr/>
          <p:nvPr/>
        </p:nvGrpSpPr>
        <p:grpSpPr>
          <a:xfrm>
            <a:off x="7377982" y="3633585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DD97E1-BE96-19AB-ACA9-67F6C6322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8040F3-4A9A-5D5D-1D45-25308423D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32B19-1A1A-3E82-DF4C-F4505EBA7752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647872-3065-C5E6-E415-0AFA942B7536}"/>
              </a:ext>
            </a:extLst>
          </p:cNvPr>
          <p:cNvCxnSpPr>
            <a:cxnSpLocks/>
          </p:cNvCxnSpPr>
          <p:nvPr/>
        </p:nvCxnSpPr>
        <p:spPr>
          <a:xfrm flipV="1">
            <a:off x="6105757" y="2263578"/>
            <a:ext cx="0" cy="4092772"/>
          </a:xfrm>
          <a:prstGeom prst="line">
            <a:avLst/>
          </a:prstGeom>
          <a:ln w="50800"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90D10C-3DFE-DB3D-BE72-2958724DC155}"/>
              </a:ext>
            </a:extLst>
          </p:cNvPr>
          <p:cNvGrpSpPr/>
          <p:nvPr/>
        </p:nvGrpSpPr>
        <p:grpSpPr>
          <a:xfrm>
            <a:off x="1429521" y="3745057"/>
            <a:ext cx="3073400" cy="2298700"/>
            <a:chOff x="1429521" y="3745057"/>
            <a:chExt cx="3073400" cy="2298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DE3BE-E47F-5DC5-0E52-2C9E7374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21" y="3745057"/>
              <a:ext cx="3073400" cy="22987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D098C-B3AE-E1EE-2404-1EA9DA5E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47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Differentiable convex optimization layers</a:t>
                </a:r>
              </a:p>
              <a:p>
                <a:r>
                  <a:rPr lang="en-US" dirty="0"/>
                  <a:t>Differentiable control</a:t>
                </a:r>
              </a:p>
              <a:p>
                <a:r>
                  <a:rPr lang="en-US" dirty="0"/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DFFFE4-85FD-B45E-4B94-BBD95FA800E3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363ADA-3DA2-43C7-DD8B-AC855E89D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7F7411-F471-4197-BD29-D37763975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8573-512B-22C7-A559-0AEE7A0A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optimization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5FCD-C1C6-5B9B-20BE-F2D67D90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A </a:t>
            </a:r>
            <a:r>
              <a:rPr lang="en-US" b="1" dirty="0"/>
              <a:t>differentiable optimization layer</a:t>
            </a:r>
            <a:r>
              <a:rPr lang="en-US" dirty="0"/>
              <a:t> for a machine learning model internally solves an optimization problem and is learned with backpropagation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Why optimization? </a:t>
            </a:r>
            <a:r>
              <a:rPr lang="en-US" dirty="0"/>
              <a:t>Many </a:t>
            </a:r>
            <a:r>
              <a:rPr lang="en-US" b="1" dirty="0"/>
              <a:t>useful operations </a:t>
            </a:r>
            <a:r>
              <a:rPr lang="en-US" dirty="0"/>
              <a:t>can be expressed with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(sorting, permutations, top-k, control, planning, power generation, and others from earlier)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Why </a:t>
            </a:r>
            <a:r>
              <a:rPr lang="en-US" b="1" i="1" dirty="0"/>
              <a:t>differentiable</a:t>
            </a:r>
            <a:r>
              <a:rPr lang="en-US" b="1" dirty="0"/>
              <a:t> optimization?</a:t>
            </a:r>
            <a:r>
              <a:rPr lang="en-US" dirty="0"/>
              <a:t> End-to-end learn </a:t>
            </a:r>
            <a:r>
              <a:rPr lang="en-US" b="1" dirty="0"/>
              <a:t>through</a:t>
            </a:r>
            <a:r>
              <a:rPr lang="en-US" dirty="0"/>
              <a:t> </a:t>
            </a:r>
            <a:r>
              <a:rPr lang="en-US" b="1" dirty="0"/>
              <a:t>the optimization procedure </a:t>
            </a:r>
            <a:r>
              <a:rPr lang="en-US" dirty="0"/>
              <a:t>along with the other parts of the model using derivatives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4124-A2A0-2F98-49EB-08074DD22B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758FB-0918-614B-3E44-8D02462BD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769E-1A10-FFE1-4722-60052521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71D4C1-9EDE-60AF-3B27-C1DAAE3D4CD0}"/>
              </a:ext>
            </a:extLst>
          </p:cNvPr>
          <p:cNvGrpSpPr/>
          <p:nvPr/>
        </p:nvGrpSpPr>
        <p:grpSpPr>
          <a:xfrm>
            <a:off x="2333965" y="3680536"/>
            <a:ext cx="7524071" cy="2912152"/>
            <a:chOff x="2489910" y="2231333"/>
            <a:chExt cx="7524071" cy="2912152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5ADC9CC9-1DA5-D131-4499-10F85195EE37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BC7F93-3A49-18F9-636A-3D9FF6A49B4D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716317-02DD-36F2-4E95-7756196DC23E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578B9ED-399A-7CA3-679E-867488C754EE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7CE3AA-F792-91E8-E985-92BDE3F47B54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2DB7408-2656-4D9D-71E0-5431FB71B3BA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0A7AD5-1326-7049-8CE4-FBE87840C3F6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AEDD450-5FAB-9953-61E9-2D7A4EA9BEF5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33CD95F-521C-E624-A725-9692FF48851C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CC2EC0-8B9D-E059-4169-4B71298F54E7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3F5C4196-7387-73C8-885D-6C1258BF88C2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B86676AB-D985-6E54-4C4D-9D7C34090B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8F4A8254-0521-CC69-1DF2-49C805A1379E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2FED100A-770C-F0A9-712D-50AF54878708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C654293-DC1D-C11D-1DD5-59981899C8B8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46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52E4-86EF-195A-D84E-AE519E5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optimization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5CDD-AA13-1746-E1B3-F4F45D17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argmin</a:t>
            </a:r>
            <a:r>
              <a:rPr lang="en-US" dirty="0"/>
              <a:t> of a </a:t>
            </a:r>
            <a:r>
              <a:rPr lang="en-US" b="1" dirty="0"/>
              <a:t>convex</a:t>
            </a:r>
            <a:r>
              <a:rPr lang="en-US" dirty="0"/>
              <a:t> optimization problem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non-convex </a:t>
            </a:r>
            <a:r>
              <a:rPr lang="en-US" dirty="0"/>
              <a:t>and </a:t>
            </a:r>
            <a:r>
              <a:rPr lang="en-US" b="1" dirty="0"/>
              <a:t>expressive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models </a:t>
            </a:r>
            <a:r>
              <a:rPr lang="en-US" b="1" dirty="0"/>
              <a:t>already</a:t>
            </a:r>
            <a:r>
              <a:rPr lang="en-US" dirty="0"/>
              <a:t> use differentiable convex optimization layers!*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*Useful as an introduction for differentiable convex optimization, not for improving these models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Standard non-linearities to be seen as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solutions</a:t>
            </a:r>
            <a:r>
              <a:rPr lang="en-US" dirty="0"/>
              <a:t> to convex optimization problem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(ReLU, sigmoid, softmax)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058C-78BF-8B11-DB95-495DA47F3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7E09-BEFC-EE50-D6F3-1E1627F5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710-2126-C534-2468-478E8FA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9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2533" y="4427045"/>
                <a:ext cx="7535737" cy="128620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533" y="4427045"/>
                <a:ext cx="7535737" cy="1286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6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125157</TotalTime>
  <Words>3531</Words>
  <Application>Microsoft Macintosh PowerPoint</Application>
  <PresentationFormat>Widescreen</PresentationFormat>
  <Paragraphs>505</Paragraphs>
  <Slides>38</Slides>
  <Notes>5</Notes>
  <HiddenSlides>1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Breakthroughs enabled by optimization include</vt:lpstr>
      <vt:lpstr>When optimization fails, machine learning helps</vt:lpstr>
      <vt:lpstr>When machine learning fails, optimization helps</vt:lpstr>
      <vt:lpstr>Integrating optimization and machine learning</vt:lpstr>
      <vt:lpstr>This talk</vt:lpstr>
      <vt:lpstr>Differentiable optimization layers</vt:lpstr>
      <vt:lpstr>Differentiable convex optimization layers</vt:lpstr>
      <vt:lpstr>The ReLU is a convex optimization layer</vt:lpstr>
      <vt:lpstr>The sigmoid is a convex optimization layer</vt:lpstr>
      <vt:lpstr>The softargmax is a convex optimization layer</vt:lpstr>
      <vt:lpstr>How can we generalize this?</vt:lpstr>
      <vt:lpstr>Differentiable convex quadratic programs</vt:lpstr>
      <vt:lpstr>Differentiable convex conic programs</vt:lpstr>
      <vt:lpstr>From the softmax to soft and differentiable top-k</vt:lpstr>
      <vt:lpstr>Differentiable permutations, sorting and SVMs</vt:lpstr>
      <vt:lpstr>Sensitivity and perturbation analysis</vt:lpstr>
      <vt:lpstr>Optimal control drives systems</vt:lpstr>
      <vt:lpstr>Differentiable control</vt:lpstr>
      <vt:lpstr>Optimization as a loss for downstream tasks</vt:lpstr>
      <vt:lpstr>Implementing differentiable optimization</vt:lpstr>
      <vt:lpstr>Differentiable CVXPY</vt:lpstr>
      <vt:lpstr>This talk</vt:lpstr>
      <vt:lpstr>Amortized optimization and learning to optimize</vt:lpstr>
      <vt:lpstr>Amortized variational inference and VAEs</vt:lpstr>
      <vt:lpstr>Amortization, optimal control, and RL</vt:lpstr>
      <vt:lpstr>Amortization similarity between VAEs and RL</vt:lpstr>
      <vt:lpstr>Generalizing amortization beyond these</vt:lpstr>
      <vt:lpstr>Other examples of amortized optimization</vt:lpstr>
      <vt:lpstr>Amortized optimization definitions</vt:lpstr>
      <vt:lpstr>Amortization via learning latent subspaces</vt:lpstr>
      <vt:lpstr>Amortization via learning latent subspaces</vt:lpstr>
      <vt:lpstr>New work: amortization in optimal transport</vt:lpstr>
      <vt:lpstr>Closing thoughts</vt:lpstr>
      <vt:lpstr>Future directions</vt:lpstr>
      <vt:lpstr>Learning foundations beyond optimization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870</cp:revision>
  <cp:lastPrinted>2019-05-02T03:49:05Z</cp:lastPrinted>
  <dcterms:created xsi:type="dcterms:W3CDTF">2016-09-04T10:19:12Z</dcterms:created>
  <dcterms:modified xsi:type="dcterms:W3CDTF">2023-02-13T16:50:54Z</dcterms:modified>
  <cp:category/>
</cp:coreProperties>
</file>